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8"/>
  </p:notesMasterIdLst>
  <p:sldIdLst>
    <p:sldId id="256" r:id="rId2"/>
    <p:sldId id="2602" r:id="rId3"/>
    <p:sldId id="259" r:id="rId4"/>
    <p:sldId id="2591" r:id="rId5"/>
    <p:sldId id="2601" r:id="rId6"/>
    <p:sldId id="2589" r:id="rId7"/>
    <p:sldId id="2603" r:id="rId8"/>
    <p:sldId id="2604" r:id="rId9"/>
    <p:sldId id="2592" r:id="rId10"/>
    <p:sldId id="260" r:id="rId11"/>
    <p:sldId id="268" r:id="rId12"/>
    <p:sldId id="270" r:id="rId13"/>
    <p:sldId id="261" r:id="rId14"/>
    <p:sldId id="2594" r:id="rId15"/>
    <p:sldId id="262" r:id="rId16"/>
    <p:sldId id="2597" r:id="rId17"/>
    <p:sldId id="263" r:id="rId18"/>
    <p:sldId id="2596" r:id="rId19"/>
    <p:sldId id="264" r:id="rId20"/>
    <p:sldId id="2595" r:id="rId21"/>
    <p:sldId id="265" r:id="rId22"/>
    <p:sldId id="2598" r:id="rId23"/>
    <p:sldId id="266" r:id="rId24"/>
    <p:sldId id="2599" r:id="rId25"/>
    <p:sldId id="2590" r:id="rId26"/>
    <p:sldId id="2600" r:id="rId27"/>
  </p:sldIdLst>
  <p:sldSz cx="12192000" cy="6858000"/>
  <p:notesSz cx="7099300" cy="9385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1" autoAdjust="0"/>
    <p:restoredTop sz="94660"/>
  </p:normalViewPr>
  <p:slideViewPr>
    <p:cSldViewPr snapToGrid="0">
      <p:cViewPr>
        <p:scale>
          <a:sx n="78" d="100"/>
          <a:sy n="78" d="100"/>
        </p:scale>
        <p:origin x="536" y="2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2274A0-1E69-4EE6-880F-BC8FFE4BD50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8105C54-91DC-4FAC-A7A0-AF3753147232}">
      <dgm:prSet phldrT="[Text]"/>
      <dgm:spPr/>
      <dgm:t>
        <a:bodyPr/>
        <a:lstStyle/>
        <a:p>
          <a:r>
            <a:rPr lang="en-US" dirty="0"/>
            <a:t>Personal </a:t>
          </a:r>
        </a:p>
      </dgm:t>
    </dgm:pt>
    <dgm:pt modelId="{E0EDEB4D-43F7-443C-9DC1-23852591BF64}" type="parTrans" cxnId="{B972A390-F463-4AD9-9E37-D1C980645BE9}">
      <dgm:prSet/>
      <dgm:spPr/>
      <dgm:t>
        <a:bodyPr/>
        <a:lstStyle/>
        <a:p>
          <a:endParaRPr lang="en-US"/>
        </a:p>
      </dgm:t>
    </dgm:pt>
    <dgm:pt modelId="{0C0A869A-0074-44E7-A06D-C02FAD69C50C}" type="sibTrans" cxnId="{B972A390-F463-4AD9-9E37-D1C980645BE9}">
      <dgm:prSet/>
      <dgm:spPr/>
      <dgm:t>
        <a:bodyPr/>
        <a:lstStyle/>
        <a:p>
          <a:endParaRPr lang="en-US"/>
        </a:p>
      </dgm:t>
    </dgm:pt>
    <dgm:pt modelId="{92F4514A-B17D-45AF-83B6-C82C13201CAE}">
      <dgm:prSet phldrT="[Text]"/>
      <dgm:spPr/>
      <dgm:t>
        <a:bodyPr/>
        <a:lstStyle/>
        <a:p>
          <a:r>
            <a:rPr lang="en-US" dirty="0"/>
            <a:t>Interpersonal</a:t>
          </a:r>
        </a:p>
      </dgm:t>
    </dgm:pt>
    <dgm:pt modelId="{7C9DCC93-1715-457F-815C-25177724D06F}" type="parTrans" cxnId="{367BA893-5CAD-4FD6-8282-1F9525C0E36B}">
      <dgm:prSet/>
      <dgm:spPr/>
      <dgm:t>
        <a:bodyPr/>
        <a:lstStyle/>
        <a:p>
          <a:endParaRPr lang="en-US"/>
        </a:p>
      </dgm:t>
    </dgm:pt>
    <dgm:pt modelId="{347C1B11-ABA8-4537-8064-5011127ABF0F}" type="sibTrans" cxnId="{367BA893-5CAD-4FD6-8282-1F9525C0E36B}">
      <dgm:prSet/>
      <dgm:spPr/>
      <dgm:t>
        <a:bodyPr/>
        <a:lstStyle/>
        <a:p>
          <a:endParaRPr lang="en-US"/>
        </a:p>
      </dgm:t>
    </dgm:pt>
    <dgm:pt modelId="{6E4B4928-C623-4725-BA8D-07AB91BB9206}">
      <dgm:prSet phldrT="[Text]"/>
      <dgm:spPr/>
      <dgm:t>
        <a:bodyPr/>
        <a:lstStyle/>
        <a:p>
          <a:r>
            <a:rPr lang="en-US" dirty="0"/>
            <a:t>Managerial	</a:t>
          </a:r>
        </a:p>
      </dgm:t>
    </dgm:pt>
    <dgm:pt modelId="{277EA777-AE09-472C-9969-C3151626EB03}" type="parTrans" cxnId="{D55CD367-9F2E-4CC1-AC6E-CB39AE81D7BF}">
      <dgm:prSet/>
      <dgm:spPr/>
      <dgm:t>
        <a:bodyPr/>
        <a:lstStyle/>
        <a:p>
          <a:endParaRPr lang="en-US"/>
        </a:p>
      </dgm:t>
    </dgm:pt>
    <dgm:pt modelId="{3767B3F8-5972-4F7D-86DB-B4C447EBB52D}" type="sibTrans" cxnId="{D55CD367-9F2E-4CC1-AC6E-CB39AE81D7BF}">
      <dgm:prSet/>
      <dgm:spPr/>
      <dgm:t>
        <a:bodyPr/>
        <a:lstStyle/>
        <a:p>
          <a:endParaRPr lang="en-US"/>
        </a:p>
      </dgm:t>
    </dgm:pt>
    <dgm:pt modelId="{2C76FDBA-93CA-4E6D-885D-D02BF3589357}">
      <dgm:prSet phldrT="[Text]"/>
      <dgm:spPr/>
      <dgm:t>
        <a:bodyPr/>
        <a:lstStyle/>
        <a:p>
          <a:r>
            <a:rPr lang="en-US" dirty="0"/>
            <a:t>Organizational </a:t>
          </a:r>
        </a:p>
      </dgm:t>
    </dgm:pt>
    <dgm:pt modelId="{59408ED1-001A-4557-A6BB-87BF48DF499D}" type="parTrans" cxnId="{329D62F9-50D5-46C4-8074-834351754B90}">
      <dgm:prSet/>
      <dgm:spPr/>
      <dgm:t>
        <a:bodyPr/>
        <a:lstStyle/>
        <a:p>
          <a:endParaRPr lang="en-US"/>
        </a:p>
      </dgm:t>
    </dgm:pt>
    <dgm:pt modelId="{06677E28-D353-4FCD-8F67-9F55894F9832}" type="sibTrans" cxnId="{329D62F9-50D5-46C4-8074-834351754B90}">
      <dgm:prSet/>
      <dgm:spPr/>
      <dgm:t>
        <a:bodyPr/>
        <a:lstStyle/>
        <a:p>
          <a:endParaRPr lang="en-US"/>
        </a:p>
      </dgm:t>
    </dgm:pt>
    <dgm:pt modelId="{BF803816-DC86-4E47-8B9A-EE8614ABB68F}" type="pres">
      <dgm:prSet presAssocID="{982274A0-1E69-4EE6-880F-BC8FFE4BD509}" presName="diagram" presStyleCnt="0">
        <dgm:presLayoutVars>
          <dgm:dir/>
          <dgm:resizeHandles val="exact"/>
        </dgm:presLayoutVars>
      </dgm:prSet>
      <dgm:spPr/>
    </dgm:pt>
    <dgm:pt modelId="{1E54F20E-10EA-46B3-8359-C72EF45469C4}" type="pres">
      <dgm:prSet presAssocID="{48105C54-91DC-4FAC-A7A0-AF3753147232}" presName="node" presStyleLbl="node1" presStyleIdx="0" presStyleCnt="4">
        <dgm:presLayoutVars>
          <dgm:bulletEnabled val="1"/>
        </dgm:presLayoutVars>
      </dgm:prSet>
      <dgm:spPr/>
    </dgm:pt>
    <dgm:pt modelId="{CB54BD15-5D72-44A3-9A4E-4A7B59C3FBBA}" type="pres">
      <dgm:prSet presAssocID="{0C0A869A-0074-44E7-A06D-C02FAD69C50C}" presName="sibTrans" presStyleCnt="0"/>
      <dgm:spPr/>
    </dgm:pt>
    <dgm:pt modelId="{95F1C54D-F4A5-4E09-BF13-43E62681F8E7}" type="pres">
      <dgm:prSet presAssocID="{92F4514A-B17D-45AF-83B6-C82C13201CAE}" presName="node" presStyleLbl="node1" presStyleIdx="1" presStyleCnt="4">
        <dgm:presLayoutVars>
          <dgm:bulletEnabled val="1"/>
        </dgm:presLayoutVars>
      </dgm:prSet>
      <dgm:spPr/>
    </dgm:pt>
    <dgm:pt modelId="{087DC5B4-7B27-4DCA-8332-6C69E18FA9FA}" type="pres">
      <dgm:prSet presAssocID="{347C1B11-ABA8-4537-8064-5011127ABF0F}" presName="sibTrans" presStyleCnt="0"/>
      <dgm:spPr/>
    </dgm:pt>
    <dgm:pt modelId="{EE0076F2-67DD-4C39-A610-FBE59611B52A}" type="pres">
      <dgm:prSet presAssocID="{6E4B4928-C623-4725-BA8D-07AB91BB9206}" presName="node" presStyleLbl="node1" presStyleIdx="2" presStyleCnt="4">
        <dgm:presLayoutVars>
          <dgm:bulletEnabled val="1"/>
        </dgm:presLayoutVars>
      </dgm:prSet>
      <dgm:spPr/>
    </dgm:pt>
    <dgm:pt modelId="{D8FB259A-E293-42D5-94A5-5C69D3BC3597}" type="pres">
      <dgm:prSet presAssocID="{3767B3F8-5972-4F7D-86DB-B4C447EBB52D}" presName="sibTrans" presStyleCnt="0"/>
      <dgm:spPr/>
    </dgm:pt>
    <dgm:pt modelId="{DF92B10A-3B2D-4CCE-B8C7-478EAE4F0545}" type="pres">
      <dgm:prSet presAssocID="{2C76FDBA-93CA-4E6D-885D-D02BF3589357}" presName="node" presStyleLbl="node1" presStyleIdx="3" presStyleCnt="4">
        <dgm:presLayoutVars>
          <dgm:bulletEnabled val="1"/>
        </dgm:presLayoutVars>
      </dgm:prSet>
      <dgm:spPr/>
    </dgm:pt>
  </dgm:ptLst>
  <dgm:cxnLst>
    <dgm:cxn modelId="{2AC5A01C-69F0-4B5B-9EDB-D67667A102B7}" type="presOf" srcId="{92F4514A-B17D-45AF-83B6-C82C13201CAE}" destId="{95F1C54D-F4A5-4E09-BF13-43E62681F8E7}" srcOrd="0" destOrd="0" presId="urn:microsoft.com/office/officeart/2005/8/layout/default"/>
    <dgm:cxn modelId="{5EB50938-CD38-403C-ABF4-4A3979AED743}" type="presOf" srcId="{48105C54-91DC-4FAC-A7A0-AF3753147232}" destId="{1E54F20E-10EA-46B3-8359-C72EF45469C4}" srcOrd="0" destOrd="0" presId="urn:microsoft.com/office/officeart/2005/8/layout/default"/>
    <dgm:cxn modelId="{D55CD367-9F2E-4CC1-AC6E-CB39AE81D7BF}" srcId="{982274A0-1E69-4EE6-880F-BC8FFE4BD509}" destId="{6E4B4928-C623-4725-BA8D-07AB91BB9206}" srcOrd="2" destOrd="0" parTransId="{277EA777-AE09-472C-9969-C3151626EB03}" sibTransId="{3767B3F8-5972-4F7D-86DB-B4C447EBB52D}"/>
    <dgm:cxn modelId="{0480454C-8695-4F18-8A34-78976360360B}" type="presOf" srcId="{6E4B4928-C623-4725-BA8D-07AB91BB9206}" destId="{EE0076F2-67DD-4C39-A610-FBE59611B52A}" srcOrd="0" destOrd="0" presId="urn:microsoft.com/office/officeart/2005/8/layout/default"/>
    <dgm:cxn modelId="{B972A390-F463-4AD9-9E37-D1C980645BE9}" srcId="{982274A0-1E69-4EE6-880F-BC8FFE4BD509}" destId="{48105C54-91DC-4FAC-A7A0-AF3753147232}" srcOrd="0" destOrd="0" parTransId="{E0EDEB4D-43F7-443C-9DC1-23852591BF64}" sibTransId="{0C0A869A-0074-44E7-A06D-C02FAD69C50C}"/>
    <dgm:cxn modelId="{367BA893-5CAD-4FD6-8282-1F9525C0E36B}" srcId="{982274A0-1E69-4EE6-880F-BC8FFE4BD509}" destId="{92F4514A-B17D-45AF-83B6-C82C13201CAE}" srcOrd="1" destOrd="0" parTransId="{7C9DCC93-1715-457F-815C-25177724D06F}" sibTransId="{347C1B11-ABA8-4537-8064-5011127ABF0F}"/>
    <dgm:cxn modelId="{22A64EBB-F2B9-43EB-B166-12AEDF56B066}" type="presOf" srcId="{2C76FDBA-93CA-4E6D-885D-D02BF3589357}" destId="{DF92B10A-3B2D-4CCE-B8C7-478EAE4F0545}" srcOrd="0" destOrd="0" presId="urn:microsoft.com/office/officeart/2005/8/layout/default"/>
    <dgm:cxn modelId="{B5D27DC7-B649-4D77-937E-84C6D37D506E}" type="presOf" srcId="{982274A0-1E69-4EE6-880F-BC8FFE4BD509}" destId="{BF803816-DC86-4E47-8B9A-EE8614ABB68F}" srcOrd="0" destOrd="0" presId="urn:microsoft.com/office/officeart/2005/8/layout/default"/>
    <dgm:cxn modelId="{329D62F9-50D5-46C4-8074-834351754B90}" srcId="{982274A0-1E69-4EE6-880F-BC8FFE4BD509}" destId="{2C76FDBA-93CA-4E6D-885D-D02BF3589357}" srcOrd="3" destOrd="0" parTransId="{59408ED1-001A-4557-A6BB-87BF48DF499D}" sibTransId="{06677E28-D353-4FCD-8F67-9F55894F9832}"/>
    <dgm:cxn modelId="{5C8F75B2-D53F-49D8-BFB2-396A9A0792A2}" type="presParOf" srcId="{BF803816-DC86-4E47-8B9A-EE8614ABB68F}" destId="{1E54F20E-10EA-46B3-8359-C72EF45469C4}" srcOrd="0" destOrd="0" presId="urn:microsoft.com/office/officeart/2005/8/layout/default"/>
    <dgm:cxn modelId="{37A51CAB-E17F-42C2-A3A1-A5F42D5A97D3}" type="presParOf" srcId="{BF803816-DC86-4E47-8B9A-EE8614ABB68F}" destId="{CB54BD15-5D72-44A3-9A4E-4A7B59C3FBBA}" srcOrd="1" destOrd="0" presId="urn:microsoft.com/office/officeart/2005/8/layout/default"/>
    <dgm:cxn modelId="{89723CEA-C641-4EF6-A898-9557A9970588}" type="presParOf" srcId="{BF803816-DC86-4E47-8B9A-EE8614ABB68F}" destId="{95F1C54D-F4A5-4E09-BF13-43E62681F8E7}" srcOrd="2" destOrd="0" presId="urn:microsoft.com/office/officeart/2005/8/layout/default"/>
    <dgm:cxn modelId="{CE04F23A-DD8F-41DD-8CEB-CC5225035007}" type="presParOf" srcId="{BF803816-DC86-4E47-8B9A-EE8614ABB68F}" destId="{087DC5B4-7B27-4DCA-8332-6C69E18FA9FA}" srcOrd="3" destOrd="0" presId="urn:microsoft.com/office/officeart/2005/8/layout/default"/>
    <dgm:cxn modelId="{977946F1-91FD-4517-86F5-E2F30608DEC5}" type="presParOf" srcId="{BF803816-DC86-4E47-8B9A-EE8614ABB68F}" destId="{EE0076F2-67DD-4C39-A610-FBE59611B52A}" srcOrd="4" destOrd="0" presId="urn:microsoft.com/office/officeart/2005/8/layout/default"/>
    <dgm:cxn modelId="{111E8734-2C3F-41B0-BDD6-129C11F44B33}" type="presParOf" srcId="{BF803816-DC86-4E47-8B9A-EE8614ABB68F}" destId="{D8FB259A-E293-42D5-94A5-5C69D3BC3597}" srcOrd="5" destOrd="0" presId="urn:microsoft.com/office/officeart/2005/8/layout/default"/>
    <dgm:cxn modelId="{117B796E-5645-4071-A91D-108592B02BBA}" type="presParOf" srcId="{BF803816-DC86-4E47-8B9A-EE8614ABB68F}" destId="{DF92B10A-3B2D-4CCE-B8C7-478EAE4F0545}"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54F20E-10EA-46B3-8359-C72EF45469C4}">
      <dsp:nvSpPr>
        <dsp:cNvPr id="0" name=""/>
        <dsp:cNvSpPr/>
      </dsp:nvSpPr>
      <dsp:spPr>
        <a:xfrm>
          <a:off x="217" y="312926"/>
          <a:ext cx="849050" cy="50943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Personal </a:t>
          </a:r>
        </a:p>
      </dsp:txBody>
      <dsp:txXfrm>
        <a:off x="217" y="312926"/>
        <a:ext cx="849050" cy="509430"/>
      </dsp:txXfrm>
    </dsp:sp>
    <dsp:sp modelId="{95F1C54D-F4A5-4E09-BF13-43E62681F8E7}">
      <dsp:nvSpPr>
        <dsp:cNvPr id="0" name=""/>
        <dsp:cNvSpPr/>
      </dsp:nvSpPr>
      <dsp:spPr>
        <a:xfrm>
          <a:off x="934173" y="312926"/>
          <a:ext cx="849050" cy="50943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Interpersonal</a:t>
          </a:r>
        </a:p>
      </dsp:txBody>
      <dsp:txXfrm>
        <a:off x="934173" y="312926"/>
        <a:ext cx="849050" cy="509430"/>
      </dsp:txXfrm>
    </dsp:sp>
    <dsp:sp modelId="{EE0076F2-67DD-4C39-A610-FBE59611B52A}">
      <dsp:nvSpPr>
        <dsp:cNvPr id="0" name=""/>
        <dsp:cNvSpPr/>
      </dsp:nvSpPr>
      <dsp:spPr>
        <a:xfrm>
          <a:off x="217" y="907262"/>
          <a:ext cx="849050" cy="50943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Managerial	</a:t>
          </a:r>
        </a:p>
      </dsp:txBody>
      <dsp:txXfrm>
        <a:off x="217" y="907262"/>
        <a:ext cx="849050" cy="509430"/>
      </dsp:txXfrm>
    </dsp:sp>
    <dsp:sp modelId="{DF92B10A-3B2D-4CCE-B8C7-478EAE4F0545}">
      <dsp:nvSpPr>
        <dsp:cNvPr id="0" name=""/>
        <dsp:cNvSpPr/>
      </dsp:nvSpPr>
      <dsp:spPr>
        <a:xfrm>
          <a:off x="934173" y="907262"/>
          <a:ext cx="849050" cy="50943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Organizational </a:t>
          </a:r>
        </a:p>
      </dsp:txBody>
      <dsp:txXfrm>
        <a:off x="934173" y="907262"/>
        <a:ext cx="849050" cy="50943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70895"/>
          </a:xfrm>
          <a:prstGeom prst="rect">
            <a:avLst/>
          </a:prstGeom>
        </p:spPr>
        <p:txBody>
          <a:bodyPr vert="horz" lIns="94192" tIns="47096" rIns="94192" bIns="47096" rtlCol="0"/>
          <a:lstStyle>
            <a:lvl1pPr algn="l">
              <a:defRPr sz="1200"/>
            </a:lvl1pPr>
          </a:lstStyle>
          <a:p>
            <a:endParaRPr lang="en-US"/>
          </a:p>
        </p:txBody>
      </p:sp>
      <p:sp>
        <p:nvSpPr>
          <p:cNvPr id="3" name="Date Placeholder 2"/>
          <p:cNvSpPr>
            <a:spLocks noGrp="1"/>
          </p:cNvSpPr>
          <p:nvPr>
            <p:ph type="dt" idx="1"/>
          </p:nvPr>
        </p:nvSpPr>
        <p:spPr>
          <a:xfrm>
            <a:off x="4021294" y="0"/>
            <a:ext cx="3076363" cy="470895"/>
          </a:xfrm>
          <a:prstGeom prst="rect">
            <a:avLst/>
          </a:prstGeom>
        </p:spPr>
        <p:txBody>
          <a:bodyPr vert="horz" lIns="94192" tIns="47096" rIns="94192" bIns="47096" rtlCol="0"/>
          <a:lstStyle>
            <a:lvl1pPr algn="r">
              <a:defRPr sz="1200"/>
            </a:lvl1pPr>
          </a:lstStyle>
          <a:p>
            <a:fld id="{82FF531F-9294-4F2D-8A82-FF309497E04D}" type="datetimeFigureOut">
              <a:rPr lang="en-US" smtClean="0"/>
              <a:t>2/3/2025</a:t>
            </a:fld>
            <a:endParaRPr lang="en-US"/>
          </a:p>
        </p:txBody>
      </p:sp>
      <p:sp>
        <p:nvSpPr>
          <p:cNvPr id="4" name="Slide Image Placeholder 3"/>
          <p:cNvSpPr>
            <a:spLocks noGrp="1" noRot="1" noChangeAspect="1"/>
          </p:cNvSpPr>
          <p:nvPr>
            <p:ph type="sldImg" idx="2"/>
          </p:nvPr>
        </p:nvSpPr>
        <p:spPr>
          <a:xfrm>
            <a:off x="735013" y="1173163"/>
            <a:ext cx="5629275" cy="3167062"/>
          </a:xfrm>
          <a:prstGeom prst="rect">
            <a:avLst/>
          </a:prstGeom>
          <a:noFill/>
          <a:ln w="12700">
            <a:solidFill>
              <a:prstClr val="black"/>
            </a:solidFill>
          </a:ln>
        </p:spPr>
        <p:txBody>
          <a:bodyPr vert="horz" lIns="94192" tIns="47096" rIns="94192" bIns="47096" rtlCol="0" anchor="ctr"/>
          <a:lstStyle/>
          <a:p>
            <a:endParaRPr lang="en-US"/>
          </a:p>
        </p:txBody>
      </p:sp>
      <p:sp>
        <p:nvSpPr>
          <p:cNvPr id="5" name="Notes Placeholder 4"/>
          <p:cNvSpPr>
            <a:spLocks noGrp="1"/>
          </p:cNvSpPr>
          <p:nvPr>
            <p:ph type="body" sz="quarter" idx="3"/>
          </p:nvPr>
        </p:nvSpPr>
        <p:spPr>
          <a:xfrm>
            <a:off x="709930" y="4516676"/>
            <a:ext cx="5679440" cy="3695462"/>
          </a:xfrm>
          <a:prstGeom prst="rect">
            <a:avLst/>
          </a:prstGeom>
        </p:spPr>
        <p:txBody>
          <a:bodyPr vert="horz" lIns="94192" tIns="47096" rIns="94192" bIns="4709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4407"/>
            <a:ext cx="3076363" cy="470894"/>
          </a:xfrm>
          <a:prstGeom prst="rect">
            <a:avLst/>
          </a:prstGeom>
        </p:spPr>
        <p:txBody>
          <a:bodyPr vert="horz" lIns="94192" tIns="47096" rIns="94192" bIns="47096" rtlCol="0" anchor="b"/>
          <a:lstStyle>
            <a:lvl1pPr algn="l">
              <a:defRPr sz="1200"/>
            </a:lvl1pPr>
          </a:lstStyle>
          <a:p>
            <a:endParaRPr lang="en-US"/>
          </a:p>
        </p:txBody>
      </p:sp>
      <p:sp>
        <p:nvSpPr>
          <p:cNvPr id="7" name="Slide Number Placeholder 6"/>
          <p:cNvSpPr>
            <a:spLocks noGrp="1"/>
          </p:cNvSpPr>
          <p:nvPr>
            <p:ph type="sldNum" sz="quarter" idx="5"/>
          </p:nvPr>
        </p:nvSpPr>
        <p:spPr>
          <a:xfrm>
            <a:off x="4021294" y="8914407"/>
            <a:ext cx="3076363" cy="470894"/>
          </a:xfrm>
          <a:prstGeom prst="rect">
            <a:avLst/>
          </a:prstGeom>
        </p:spPr>
        <p:txBody>
          <a:bodyPr vert="horz" lIns="94192" tIns="47096" rIns="94192" bIns="47096" rtlCol="0" anchor="b"/>
          <a:lstStyle>
            <a:lvl1pPr algn="r">
              <a:defRPr sz="1200"/>
            </a:lvl1pPr>
          </a:lstStyle>
          <a:p>
            <a:fld id="{E68252DB-5DE3-4198-A59C-B57E60734335}" type="slidenum">
              <a:rPr lang="en-US" smtClean="0"/>
              <a:t>‹#›</a:t>
            </a:fld>
            <a:endParaRPr lang="en-US"/>
          </a:p>
        </p:txBody>
      </p:sp>
    </p:spTree>
    <p:extLst>
      <p:ext uri="{BB962C8B-B14F-4D97-AF65-F5344CB8AC3E}">
        <p14:creationId xmlns:p14="http://schemas.microsoft.com/office/powerpoint/2010/main" val="3749580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9D5D814-6F1C-41AE-8987-7AF71FE84F46}" type="datetime1">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FE617-501C-4B2E-9B73-AECE04F61A83}" type="slidenum">
              <a:rPr lang="en-US" smtClean="0"/>
              <a:t>‹#›</a:t>
            </a:fld>
            <a:endParaRPr lang="en-US"/>
          </a:p>
        </p:txBody>
      </p:sp>
    </p:spTree>
    <p:extLst>
      <p:ext uri="{BB962C8B-B14F-4D97-AF65-F5344CB8AC3E}">
        <p14:creationId xmlns:p14="http://schemas.microsoft.com/office/powerpoint/2010/main" val="626358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954342-747E-4803-8E7B-8A8F04CFDE71}" type="datetime1">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FE617-501C-4B2E-9B73-AECE04F61A83}" type="slidenum">
              <a:rPr lang="en-US" smtClean="0"/>
              <a:t>‹#›</a:t>
            </a:fld>
            <a:endParaRPr lang="en-US"/>
          </a:p>
        </p:txBody>
      </p:sp>
    </p:spTree>
    <p:extLst>
      <p:ext uri="{BB962C8B-B14F-4D97-AF65-F5344CB8AC3E}">
        <p14:creationId xmlns:p14="http://schemas.microsoft.com/office/powerpoint/2010/main" val="865787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B86414-4931-4B7F-9F70-1EAF1AA3D768}" type="datetime1">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FE617-501C-4B2E-9B73-AECE04F61A8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02185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456FD5-3B1D-46A9-9ED8-5D024768BC8C}" type="datetime1">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FE617-501C-4B2E-9B73-AECE04F61A83}" type="slidenum">
              <a:rPr lang="en-US" smtClean="0"/>
              <a:t>‹#›</a:t>
            </a:fld>
            <a:endParaRPr lang="en-US"/>
          </a:p>
        </p:txBody>
      </p:sp>
    </p:spTree>
    <p:extLst>
      <p:ext uri="{BB962C8B-B14F-4D97-AF65-F5344CB8AC3E}">
        <p14:creationId xmlns:p14="http://schemas.microsoft.com/office/powerpoint/2010/main" val="603186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43386E-1FB4-4F19-BB7A-2DF48399D48A}" type="datetime1">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FE617-501C-4B2E-9B73-AECE04F61A8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73587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58CE59-93A2-453D-BDCD-B9F73AED7569}" type="datetime1">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FE617-501C-4B2E-9B73-AECE04F61A83}" type="slidenum">
              <a:rPr lang="en-US" smtClean="0"/>
              <a:t>‹#›</a:t>
            </a:fld>
            <a:endParaRPr lang="en-US"/>
          </a:p>
        </p:txBody>
      </p:sp>
    </p:spTree>
    <p:extLst>
      <p:ext uri="{BB962C8B-B14F-4D97-AF65-F5344CB8AC3E}">
        <p14:creationId xmlns:p14="http://schemas.microsoft.com/office/powerpoint/2010/main" val="16724401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96D627-1CF6-4B98-AFAB-B38DBFB2D8FF}" type="datetime1">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FE617-501C-4B2E-9B73-AECE04F61A83}" type="slidenum">
              <a:rPr lang="en-US" smtClean="0"/>
              <a:t>‹#›</a:t>
            </a:fld>
            <a:endParaRPr lang="en-US"/>
          </a:p>
        </p:txBody>
      </p:sp>
    </p:spTree>
    <p:extLst>
      <p:ext uri="{BB962C8B-B14F-4D97-AF65-F5344CB8AC3E}">
        <p14:creationId xmlns:p14="http://schemas.microsoft.com/office/powerpoint/2010/main" val="4072491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ED90DB-DD7B-4D59-AD2C-3196712C09C6}" type="datetime1">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FE617-501C-4B2E-9B73-AECE04F61A83}" type="slidenum">
              <a:rPr lang="en-US" smtClean="0"/>
              <a:t>‹#›</a:t>
            </a:fld>
            <a:endParaRPr lang="en-US"/>
          </a:p>
        </p:txBody>
      </p:sp>
    </p:spTree>
    <p:extLst>
      <p:ext uri="{BB962C8B-B14F-4D97-AF65-F5344CB8AC3E}">
        <p14:creationId xmlns:p14="http://schemas.microsoft.com/office/powerpoint/2010/main" val="2073067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85EA80-B2E0-4047-BD32-C10E27C81701}" type="datetime1">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818450" y="6185248"/>
            <a:ext cx="683339" cy="365125"/>
          </a:xfrm>
        </p:spPr>
        <p:txBody>
          <a:bodyPr/>
          <a:lstStyle>
            <a:lvl1pPr algn="ctr">
              <a:defRPr sz="1100" b="1">
                <a:solidFill>
                  <a:schemeClr val="bg1"/>
                </a:solidFill>
              </a:defRPr>
            </a:lvl1pPr>
          </a:lstStyle>
          <a:p>
            <a:fld id="{E33FE617-501C-4B2E-9B73-AECE04F61A83}" type="slidenum">
              <a:rPr lang="en-US" smtClean="0"/>
              <a:pPr/>
              <a:t>‹#›</a:t>
            </a:fld>
            <a:endParaRPr lang="en-US" dirty="0"/>
          </a:p>
        </p:txBody>
      </p:sp>
      <p:grpSp>
        <p:nvGrpSpPr>
          <p:cNvPr id="9" name="Group 8">
            <a:extLst>
              <a:ext uri="{FF2B5EF4-FFF2-40B4-BE49-F238E27FC236}">
                <a16:creationId xmlns:a16="http://schemas.microsoft.com/office/drawing/2014/main" id="{DE704239-F075-1F9C-F237-B052AADA48A8}"/>
              </a:ext>
            </a:extLst>
          </p:cNvPr>
          <p:cNvGrpSpPr/>
          <p:nvPr userDrawn="1"/>
        </p:nvGrpSpPr>
        <p:grpSpPr>
          <a:xfrm>
            <a:off x="10957161" y="6088988"/>
            <a:ext cx="1115010" cy="557646"/>
            <a:chOff x="10969217" y="6180083"/>
            <a:chExt cx="1115010" cy="557646"/>
          </a:xfrm>
        </p:grpSpPr>
        <p:pic>
          <p:nvPicPr>
            <p:cNvPr id="10" name="Picture 9" descr="A white background with black text&#10;&#10;Description automatically generated">
              <a:extLst>
                <a:ext uri="{FF2B5EF4-FFF2-40B4-BE49-F238E27FC236}">
                  <a16:creationId xmlns:a16="http://schemas.microsoft.com/office/drawing/2014/main" id="{9F62BE3E-5FCD-A642-8575-92BEB5AAEA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54550" y="6180083"/>
              <a:ext cx="629677" cy="557646"/>
            </a:xfrm>
            <a:prstGeom prst="rect">
              <a:avLst/>
            </a:prstGeom>
          </p:spPr>
        </p:pic>
        <p:sp>
          <p:nvSpPr>
            <p:cNvPr id="11" name="Circle: Hollow 10">
              <a:extLst>
                <a:ext uri="{FF2B5EF4-FFF2-40B4-BE49-F238E27FC236}">
                  <a16:creationId xmlns:a16="http://schemas.microsoft.com/office/drawing/2014/main" id="{B1E89CE1-561B-B526-75B7-5F2A048A7340}"/>
                </a:ext>
              </a:extLst>
            </p:cNvPr>
            <p:cNvSpPr/>
            <p:nvPr/>
          </p:nvSpPr>
          <p:spPr>
            <a:xfrm>
              <a:off x="10969217" y="6249333"/>
              <a:ext cx="405919" cy="419146"/>
            </a:xfrm>
            <a:prstGeom prst="donut">
              <a:avLst>
                <a:gd name="adj" fmla="val 14342"/>
              </a:avLst>
            </a:prstGeom>
            <a:solidFill>
              <a:srgbClr val="256B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grpSp>
    </p:spTree>
    <p:extLst>
      <p:ext uri="{BB962C8B-B14F-4D97-AF65-F5344CB8AC3E}">
        <p14:creationId xmlns:p14="http://schemas.microsoft.com/office/powerpoint/2010/main" val="877421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C86BB9-A2A6-4F32-9BFE-C47FF5D00C6A}" type="datetime1">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FE617-501C-4B2E-9B73-AECE04F61A83}" type="slidenum">
              <a:rPr lang="en-US" smtClean="0"/>
              <a:t>‹#›</a:t>
            </a:fld>
            <a:endParaRPr lang="en-US"/>
          </a:p>
        </p:txBody>
      </p:sp>
    </p:spTree>
    <p:extLst>
      <p:ext uri="{BB962C8B-B14F-4D97-AF65-F5344CB8AC3E}">
        <p14:creationId xmlns:p14="http://schemas.microsoft.com/office/powerpoint/2010/main" val="2273252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D2391C-9454-413D-9AD4-447B82149A01}" type="datetime1">
              <a:rPr lang="en-US" smtClean="0"/>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3FE617-501C-4B2E-9B73-AECE04F61A83}" type="slidenum">
              <a:rPr lang="en-US" smtClean="0"/>
              <a:t>‹#›</a:t>
            </a:fld>
            <a:endParaRPr lang="en-US"/>
          </a:p>
        </p:txBody>
      </p:sp>
    </p:spTree>
    <p:extLst>
      <p:ext uri="{BB962C8B-B14F-4D97-AF65-F5344CB8AC3E}">
        <p14:creationId xmlns:p14="http://schemas.microsoft.com/office/powerpoint/2010/main" val="3811430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6A6097-D484-47D4-AE25-03C9814910D0}" type="datetime1">
              <a:rPr lang="en-US" smtClean="0"/>
              <a:t>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3FE617-501C-4B2E-9B73-AECE04F61A83}" type="slidenum">
              <a:rPr lang="en-US" smtClean="0"/>
              <a:t>‹#›</a:t>
            </a:fld>
            <a:endParaRPr lang="en-US"/>
          </a:p>
        </p:txBody>
      </p:sp>
    </p:spTree>
    <p:extLst>
      <p:ext uri="{BB962C8B-B14F-4D97-AF65-F5344CB8AC3E}">
        <p14:creationId xmlns:p14="http://schemas.microsoft.com/office/powerpoint/2010/main" val="303251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03457FC-C36B-4187-863C-5219D585F593}" type="datetime1">
              <a:rPr lang="en-US" smtClean="0"/>
              <a:t>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3FE617-501C-4B2E-9B73-AECE04F61A83}" type="slidenum">
              <a:rPr lang="en-US" smtClean="0"/>
              <a:t>‹#›</a:t>
            </a:fld>
            <a:endParaRPr lang="en-US"/>
          </a:p>
        </p:txBody>
      </p:sp>
    </p:spTree>
    <p:extLst>
      <p:ext uri="{BB962C8B-B14F-4D97-AF65-F5344CB8AC3E}">
        <p14:creationId xmlns:p14="http://schemas.microsoft.com/office/powerpoint/2010/main" val="4072500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7F9711-A83F-4207-8CBE-21D94EC8384B}" type="datetime1">
              <a:rPr lang="en-US" smtClean="0"/>
              <a:t>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3FE617-501C-4B2E-9B73-AECE04F61A83}" type="slidenum">
              <a:rPr lang="en-US" smtClean="0"/>
              <a:t>‹#›</a:t>
            </a:fld>
            <a:endParaRPr lang="en-US"/>
          </a:p>
        </p:txBody>
      </p:sp>
    </p:spTree>
    <p:extLst>
      <p:ext uri="{BB962C8B-B14F-4D97-AF65-F5344CB8AC3E}">
        <p14:creationId xmlns:p14="http://schemas.microsoft.com/office/powerpoint/2010/main" val="3037124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91C782-3354-4CC5-AFC6-79E7E02D3D8C}" type="datetime1">
              <a:rPr lang="en-US" smtClean="0"/>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3FE617-501C-4B2E-9B73-AECE04F61A83}" type="slidenum">
              <a:rPr lang="en-US" smtClean="0"/>
              <a:t>‹#›</a:t>
            </a:fld>
            <a:endParaRPr lang="en-US"/>
          </a:p>
        </p:txBody>
      </p:sp>
    </p:spTree>
    <p:extLst>
      <p:ext uri="{BB962C8B-B14F-4D97-AF65-F5344CB8AC3E}">
        <p14:creationId xmlns:p14="http://schemas.microsoft.com/office/powerpoint/2010/main" val="2784531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3FE617-501C-4B2E-9B73-AECE04F61A83}" type="slidenum">
              <a:rPr lang="en-US" smtClean="0"/>
              <a:t>‹#›</a:t>
            </a:fld>
            <a:endParaRPr lang="en-US"/>
          </a:p>
        </p:txBody>
      </p:sp>
      <p:sp>
        <p:nvSpPr>
          <p:cNvPr id="5" name="Date Placeholder 4"/>
          <p:cNvSpPr>
            <a:spLocks noGrp="1"/>
          </p:cNvSpPr>
          <p:nvPr>
            <p:ph type="dt" sz="half" idx="10"/>
          </p:nvPr>
        </p:nvSpPr>
        <p:spPr/>
        <p:txBody>
          <a:bodyPr/>
          <a:lstStyle/>
          <a:p>
            <a:fld id="{D38A3AD9-53C7-40DD-859E-33286F5EC5F5}" type="datetime1">
              <a:rPr lang="en-US" smtClean="0"/>
              <a:t>2/3/2025</a:t>
            </a:fld>
            <a:endParaRPr lang="en-US"/>
          </a:p>
        </p:txBody>
      </p:sp>
    </p:spTree>
    <p:extLst>
      <p:ext uri="{BB962C8B-B14F-4D97-AF65-F5344CB8AC3E}">
        <p14:creationId xmlns:p14="http://schemas.microsoft.com/office/powerpoint/2010/main" val="397281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396AD8F-D6B4-478E-86A6-D14868AABAFA}" type="datetime1">
              <a:rPr lang="en-US" smtClean="0"/>
              <a:t>2/3/2025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33FE617-501C-4B2E-9B73-AECE04F61A83}" type="slidenum">
              <a:rPr lang="en-US" smtClean="0"/>
              <a:t>‹#›</a:t>
            </a:fld>
            <a:endParaRPr lang="en-US"/>
          </a:p>
        </p:txBody>
      </p:sp>
    </p:spTree>
    <p:extLst>
      <p:ext uri="{BB962C8B-B14F-4D97-AF65-F5344CB8AC3E}">
        <p14:creationId xmlns:p14="http://schemas.microsoft.com/office/powerpoint/2010/main" val="240181156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soar.llc/"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41C5D-EC51-47A0-8C2F-462BAD8D5AF3}"/>
              </a:ext>
            </a:extLst>
          </p:cNvPr>
          <p:cNvSpPr>
            <a:spLocks noGrp="1"/>
          </p:cNvSpPr>
          <p:nvPr>
            <p:ph type="ctrTitle"/>
          </p:nvPr>
        </p:nvSpPr>
        <p:spPr>
          <a:xfrm>
            <a:off x="774667" y="2294073"/>
            <a:ext cx="10802290" cy="1646302"/>
          </a:xfrm>
        </p:spPr>
        <p:txBody>
          <a:bodyPr/>
          <a:lstStyle/>
          <a:p>
            <a:pPr algn="ctr"/>
            <a:r>
              <a:rPr lang="en-US" sz="3600" dirty="0">
                <a:solidFill>
                  <a:schemeClr val="accent2">
                    <a:lumMod val="75000"/>
                  </a:schemeClr>
                </a:solidFill>
              </a:rPr>
              <a:t>Success Strategies</a:t>
            </a:r>
            <a:br>
              <a:rPr lang="en-US" sz="3600" dirty="0">
                <a:solidFill>
                  <a:schemeClr val="accent2">
                    <a:lumMod val="75000"/>
                  </a:schemeClr>
                </a:solidFill>
              </a:rPr>
            </a:br>
            <a:r>
              <a:rPr lang="en-US" sz="3600" dirty="0">
                <a:solidFill>
                  <a:schemeClr val="accent2">
                    <a:lumMod val="75000"/>
                  </a:schemeClr>
                </a:solidFill>
              </a:rPr>
              <a:t>for Leaders</a:t>
            </a:r>
            <a:br>
              <a:rPr lang="en-US" sz="3600" dirty="0">
                <a:solidFill>
                  <a:schemeClr val="accent2">
                    <a:lumMod val="75000"/>
                  </a:schemeClr>
                </a:solidFill>
              </a:rPr>
            </a:br>
            <a:r>
              <a:rPr lang="en-US" sz="3600" dirty="0">
                <a:solidFill>
                  <a:schemeClr val="accent2">
                    <a:lumMod val="75000"/>
                  </a:schemeClr>
                </a:solidFill>
              </a:rPr>
              <a:t>based on Stephen Covey’s Book</a:t>
            </a:r>
          </a:p>
        </p:txBody>
      </p:sp>
      <p:sp>
        <p:nvSpPr>
          <p:cNvPr id="3" name="Subtitle 2">
            <a:extLst>
              <a:ext uri="{FF2B5EF4-FFF2-40B4-BE49-F238E27FC236}">
                <a16:creationId xmlns:a16="http://schemas.microsoft.com/office/drawing/2014/main" id="{4EEE0508-0CF3-6D36-39B7-8CA464B47BDD}"/>
              </a:ext>
            </a:extLst>
          </p:cNvPr>
          <p:cNvSpPr>
            <a:spLocks noGrp="1"/>
          </p:cNvSpPr>
          <p:nvPr>
            <p:ph type="subTitle" idx="1"/>
          </p:nvPr>
        </p:nvSpPr>
        <p:spPr>
          <a:xfrm>
            <a:off x="2831726" y="4069630"/>
            <a:ext cx="6770256" cy="1096899"/>
          </a:xfrm>
        </p:spPr>
        <p:txBody>
          <a:bodyPr/>
          <a:lstStyle/>
          <a:p>
            <a:pPr algn="ctr"/>
            <a:r>
              <a:rPr lang="en-US" b="1" i="1" dirty="0"/>
              <a:t>The 7 Habits of Highly Effective People </a:t>
            </a:r>
          </a:p>
        </p:txBody>
      </p:sp>
      <p:pic>
        <p:nvPicPr>
          <p:cNvPr id="6" name="Picture 5" descr="A white background with black text&#10;&#10;Description automatically generated">
            <a:extLst>
              <a:ext uri="{FF2B5EF4-FFF2-40B4-BE49-F238E27FC236}">
                <a16:creationId xmlns:a16="http://schemas.microsoft.com/office/drawing/2014/main" id="{D956164D-F8AA-A7F7-3E7F-F8CE3E46DE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7418" y="4745932"/>
            <a:ext cx="1982558" cy="1755768"/>
          </a:xfrm>
          <a:prstGeom prst="rect">
            <a:avLst/>
          </a:prstGeom>
          <a:ln w="28575">
            <a:solidFill>
              <a:schemeClr val="tx1"/>
            </a:solidFill>
          </a:ln>
        </p:spPr>
      </p:pic>
      <p:sp>
        <p:nvSpPr>
          <p:cNvPr id="7" name="Subtitle 2">
            <a:extLst>
              <a:ext uri="{FF2B5EF4-FFF2-40B4-BE49-F238E27FC236}">
                <a16:creationId xmlns:a16="http://schemas.microsoft.com/office/drawing/2014/main" id="{4E807F22-D8DC-C0F0-8C2D-909A7F792530}"/>
              </a:ext>
            </a:extLst>
          </p:cNvPr>
          <p:cNvSpPr txBox="1">
            <a:spLocks/>
          </p:cNvSpPr>
          <p:nvPr/>
        </p:nvSpPr>
        <p:spPr>
          <a:xfrm>
            <a:off x="774667" y="5124495"/>
            <a:ext cx="8720397" cy="1096899"/>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r>
              <a:rPr lang="en-US" dirty="0"/>
              <a:t>February 3, 2025</a:t>
            </a:r>
          </a:p>
          <a:p>
            <a:pPr algn="l"/>
            <a:endParaRPr lang="en-US" dirty="0"/>
          </a:p>
          <a:p>
            <a:pPr algn="l"/>
            <a:r>
              <a:rPr lang="en-US" dirty="0"/>
              <a:t>By: Joanne Gallagher, PMP, HCS</a:t>
            </a:r>
          </a:p>
          <a:p>
            <a:pPr algn="l"/>
            <a:r>
              <a:rPr lang="en-US" dirty="0" err="1"/>
              <a:t>Joanne@SOAR.llc</a:t>
            </a:r>
            <a:endParaRPr lang="en-US" dirty="0"/>
          </a:p>
        </p:txBody>
      </p:sp>
      <p:sp>
        <p:nvSpPr>
          <p:cNvPr id="9" name="Slide Number Placeholder 8">
            <a:extLst>
              <a:ext uri="{FF2B5EF4-FFF2-40B4-BE49-F238E27FC236}">
                <a16:creationId xmlns:a16="http://schemas.microsoft.com/office/drawing/2014/main" id="{881B7E05-3558-4A1C-BF4A-98017D370FC0}"/>
              </a:ext>
            </a:extLst>
          </p:cNvPr>
          <p:cNvSpPr>
            <a:spLocks noGrp="1"/>
          </p:cNvSpPr>
          <p:nvPr>
            <p:ph type="sldNum" sz="quarter" idx="12"/>
          </p:nvPr>
        </p:nvSpPr>
        <p:spPr/>
        <p:txBody>
          <a:bodyPr/>
          <a:lstStyle/>
          <a:p>
            <a:fld id="{E33FE617-501C-4B2E-9B73-AECE04F61A83}" type="slidenum">
              <a:rPr lang="en-US" smtClean="0"/>
              <a:t>1</a:t>
            </a:fld>
            <a:endParaRPr lang="en-US"/>
          </a:p>
        </p:txBody>
      </p:sp>
      <p:pic>
        <p:nvPicPr>
          <p:cNvPr id="2050" name="Picture 2" descr="PMI logo">
            <a:extLst>
              <a:ext uri="{FF2B5EF4-FFF2-40B4-BE49-F238E27FC236}">
                <a16:creationId xmlns:a16="http://schemas.microsoft.com/office/drawing/2014/main" id="{20E8DBE1-679A-7663-0AFA-EF8E2FA423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825" y="212620"/>
            <a:ext cx="3757613"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329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76DA8-2FE4-32FC-F89B-721A1D8920A7}"/>
              </a:ext>
            </a:extLst>
          </p:cNvPr>
          <p:cNvSpPr>
            <a:spLocks noGrp="1"/>
          </p:cNvSpPr>
          <p:nvPr>
            <p:ph type="title"/>
          </p:nvPr>
        </p:nvSpPr>
        <p:spPr/>
        <p:txBody>
          <a:bodyPr/>
          <a:lstStyle/>
          <a:p>
            <a:r>
              <a:rPr lang="en-US" dirty="0"/>
              <a:t>Habit 1: Be Proactive</a:t>
            </a:r>
          </a:p>
        </p:txBody>
      </p:sp>
      <p:sp>
        <p:nvSpPr>
          <p:cNvPr id="7" name="Content Placeholder 6">
            <a:extLst>
              <a:ext uri="{FF2B5EF4-FFF2-40B4-BE49-F238E27FC236}">
                <a16:creationId xmlns:a16="http://schemas.microsoft.com/office/drawing/2014/main" id="{D82B586E-86D1-D4D0-357F-442C7BD3B428}"/>
              </a:ext>
            </a:extLst>
          </p:cNvPr>
          <p:cNvSpPr>
            <a:spLocks noGrp="1"/>
          </p:cNvSpPr>
          <p:nvPr>
            <p:ph idx="1"/>
          </p:nvPr>
        </p:nvSpPr>
        <p:spPr>
          <a:xfrm>
            <a:off x="554869" y="1980975"/>
            <a:ext cx="8596668" cy="3880773"/>
          </a:xfrm>
        </p:spPr>
        <p:txBody>
          <a:bodyPr/>
          <a:lstStyle/>
          <a:p>
            <a:r>
              <a:rPr lang="en-US" dirty="0"/>
              <a:t>Proactive people are driven by values and reactive people are driven by feelings, conditions, circumstances, environment.</a:t>
            </a:r>
          </a:p>
          <a:p>
            <a:r>
              <a:rPr lang="en-US" dirty="0"/>
              <a:t>Proactive: Not merely taking initiative, but human beings are </a:t>
            </a:r>
            <a:r>
              <a:rPr lang="en-US" b="1" dirty="0"/>
              <a:t>responsible</a:t>
            </a:r>
            <a:r>
              <a:rPr lang="en-US" dirty="0"/>
              <a:t> for their own lives.</a:t>
            </a:r>
          </a:p>
          <a:p>
            <a:pPr lvl="1"/>
            <a:r>
              <a:rPr lang="en-US" dirty="0"/>
              <a:t>Our behavior is a function of our decisions, not our conditions. We can subordinate our feelings to our values.</a:t>
            </a:r>
          </a:p>
          <a:p>
            <a:pPr lvl="1"/>
            <a:r>
              <a:rPr lang="en-US" dirty="0"/>
              <a:t>“Response-able”: Don’t let forces out of your control how you decide to move forward. </a:t>
            </a:r>
          </a:p>
          <a:p>
            <a:r>
              <a:rPr lang="en-US" dirty="0"/>
              <a:t>Reactive people are affected by their environment (physical, social, etc.). They empower those forces to have control.</a:t>
            </a:r>
          </a:p>
          <a:p>
            <a:r>
              <a:rPr lang="en-US" dirty="0"/>
              <a:t>Text</a:t>
            </a:r>
          </a:p>
        </p:txBody>
      </p:sp>
      <p:pic>
        <p:nvPicPr>
          <p:cNvPr id="9" name="Picture 8" descr="A diagram of proactive model&#10;&#10;Description automatically generated">
            <a:extLst>
              <a:ext uri="{FF2B5EF4-FFF2-40B4-BE49-F238E27FC236}">
                <a16:creationId xmlns:a16="http://schemas.microsoft.com/office/drawing/2014/main" id="{540E9282-F9A2-C1E2-5CD5-C81D956157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5643" y="247706"/>
            <a:ext cx="3352687" cy="1912883"/>
          </a:xfrm>
          <a:prstGeom prst="rect">
            <a:avLst/>
          </a:prstGeom>
        </p:spPr>
      </p:pic>
      <p:sp>
        <p:nvSpPr>
          <p:cNvPr id="11" name="Slide Number Placeholder 10">
            <a:extLst>
              <a:ext uri="{FF2B5EF4-FFF2-40B4-BE49-F238E27FC236}">
                <a16:creationId xmlns:a16="http://schemas.microsoft.com/office/drawing/2014/main" id="{201E809C-3F13-FF34-5018-9EEB4582EC33}"/>
              </a:ext>
            </a:extLst>
          </p:cNvPr>
          <p:cNvSpPr>
            <a:spLocks noGrp="1"/>
          </p:cNvSpPr>
          <p:nvPr>
            <p:ph type="sldNum" sz="quarter" idx="12"/>
          </p:nvPr>
        </p:nvSpPr>
        <p:spPr/>
        <p:txBody>
          <a:bodyPr/>
          <a:lstStyle/>
          <a:p>
            <a:fld id="{E33FE617-501C-4B2E-9B73-AECE04F61A83}" type="slidenum">
              <a:rPr lang="en-US" smtClean="0"/>
              <a:t>10</a:t>
            </a:fld>
            <a:endParaRPr lang="en-US" dirty="0"/>
          </a:p>
        </p:txBody>
      </p:sp>
    </p:spTree>
    <p:extLst>
      <p:ext uri="{BB962C8B-B14F-4D97-AF65-F5344CB8AC3E}">
        <p14:creationId xmlns:p14="http://schemas.microsoft.com/office/powerpoint/2010/main" val="3338307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ircular sign with arrows pointing to the center&#10;&#10;Description automatically generated">
            <a:extLst>
              <a:ext uri="{FF2B5EF4-FFF2-40B4-BE49-F238E27FC236}">
                <a16:creationId xmlns:a16="http://schemas.microsoft.com/office/drawing/2014/main" id="{3C684571-C0B7-59FF-0F2C-788280C2DC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0142" y="2267344"/>
            <a:ext cx="2941204" cy="2936398"/>
          </a:xfrm>
          <a:prstGeom prst="rect">
            <a:avLst/>
          </a:prstGeom>
        </p:spPr>
      </p:pic>
      <p:sp>
        <p:nvSpPr>
          <p:cNvPr id="2" name="Title 1">
            <a:extLst>
              <a:ext uri="{FF2B5EF4-FFF2-40B4-BE49-F238E27FC236}">
                <a16:creationId xmlns:a16="http://schemas.microsoft.com/office/drawing/2014/main" id="{57D57DE2-E1F6-A38C-2363-EA709A50515E}"/>
              </a:ext>
            </a:extLst>
          </p:cNvPr>
          <p:cNvSpPr>
            <a:spLocks noGrp="1"/>
          </p:cNvSpPr>
          <p:nvPr>
            <p:ph type="title"/>
          </p:nvPr>
        </p:nvSpPr>
        <p:spPr/>
        <p:txBody>
          <a:bodyPr/>
          <a:lstStyle/>
          <a:p>
            <a:r>
              <a:rPr lang="en-US" dirty="0"/>
              <a:t>Habit 1: Be Proactive (cont’d)</a:t>
            </a:r>
            <a:br>
              <a:rPr lang="en-US" dirty="0"/>
            </a:br>
            <a:r>
              <a:rPr lang="en-US" dirty="0"/>
              <a:t>Control: Direct, Indirect, No Control</a:t>
            </a:r>
          </a:p>
        </p:txBody>
      </p:sp>
      <p:pic>
        <p:nvPicPr>
          <p:cNvPr id="9" name="Picture 8" descr="A diagram of a circle and a circle with arrows&#10;&#10;Description automatically generated">
            <a:extLst>
              <a:ext uri="{FF2B5EF4-FFF2-40B4-BE49-F238E27FC236}">
                <a16:creationId xmlns:a16="http://schemas.microsoft.com/office/drawing/2014/main" id="{E8D78D8E-8010-C91D-5AE0-0465C664E5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594" y="1930400"/>
            <a:ext cx="6155684" cy="3678021"/>
          </a:xfrm>
          <a:prstGeom prst="rect">
            <a:avLst/>
          </a:prstGeom>
        </p:spPr>
      </p:pic>
      <p:sp>
        <p:nvSpPr>
          <p:cNvPr id="11" name="Slide Number Placeholder 10">
            <a:extLst>
              <a:ext uri="{FF2B5EF4-FFF2-40B4-BE49-F238E27FC236}">
                <a16:creationId xmlns:a16="http://schemas.microsoft.com/office/drawing/2014/main" id="{659974C6-4A1D-0A6D-AC80-D0DCB861C68F}"/>
              </a:ext>
            </a:extLst>
          </p:cNvPr>
          <p:cNvSpPr>
            <a:spLocks noGrp="1"/>
          </p:cNvSpPr>
          <p:nvPr>
            <p:ph type="sldNum" sz="quarter" idx="12"/>
          </p:nvPr>
        </p:nvSpPr>
        <p:spPr/>
        <p:txBody>
          <a:bodyPr/>
          <a:lstStyle/>
          <a:p>
            <a:fld id="{E33FE617-501C-4B2E-9B73-AECE04F61A83}" type="slidenum">
              <a:rPr lang="en-US" smtClean="0"/>
              <a:t>11</a:t>
            </a:fld>
            <a:endParaRPr lang="en-US" dirty="0"/>
          </a:p>
        </p:txBody>
      </p:sp>
    </p:spTree>
    <p:extLst>
      <p:ext uri="{BB962C8B-B14F-4D97-AF65-F5344CB8AC3E}">
        <p14:creationId xmlns:p14="http://schemas.microsoft.com/office/powerpoint/2010/main" val="3310954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2991F-46A4-858B-2096-DD3EE40A321B}"/>
              </a:ext>
            </a:extLst>
          </p:cNvPr>
          <p:cNvSpPr>
            <a:spLocks noGrp="1"/>
          </p:cNvSpPr>
          <p:nvPr>
            <p:ph type="title"/>
          </p:nvPr>
        </p:nvSpPr>
        <p:spPr>
          <a:xfrm>
            <a:off x="677334" y="609600"/>
            <a:ext cx="8596668" cy="744747"/>
          </a:xfrm>
        </p:spPr>
        <p:txBody>
          <a:bodyPr>
            <a:normAutofit fontScale="90000"/>
          </a:bodyPr>
          <a:lstStyle/>
          <a:p>
            <a:r>
              <a:rPr lang="en-US" dirty="0">
                <a:solidFill>
                  <a:schemeClr val="accent2">
                    <a:lumMod val="75000"/>
                  </a:schemeClr>
                </a:solidFill>
              </a:rPr>
              <a:t>Leaders! </a:t>
            </a:r>
            <a:br>
              <a:rPr lang="en-US" dirty="0">
                <a:solidFill>
                  <a:schemeClr val="accent2">
                    <a:lumMod val="75000"/>
                  </a:schemeClr>
                </a:solidFill>
              </a:rPr>
            </a:br>
            <a:r>
              <a:rPr lang="en-US" dirty="0">
                <a:solidFill>
                  <a:schemeClr val="accent2">
                    <a:lumMod val="75000"/>
                  </a:schemeClr>
                </a:solidFill>
              </a:rPr>
              <a:t>Heed Habit 1 – Be Proactive</a:t>
            </a:r>
          </a:p>
        </p:txBody>
      </p:sp>
      <p:sp>
        <p:nvSpPr>
          <p:cNvPr id="3" name="Content Placeholder 2">
            <a:extLst>
              <a:ext uri="{FF2B5EF4-FFF2-40B4-BE49-F238E27FC236}">
                <a16:creationId xmlns:a16="http://schemas.microsoft.com/office/drawing/2014/main" id="{C75CE070-9CA0-19B6-1B3D-8A4842A410DB}"/>
              </a:ext>
            </a:extLst>
          </p:cNvPr>
          <p:cNvSpPr>
            <a:spLocks noGrp="1"/>
          </p:cNvSpPr>
          <p:nvPr>
            <p:ph idx="1"/>
          </p:nvPr>
        </p:nvSpPr>
        <p:spPr>
          <a:xfrm>
            <a:off x="677334" y="1903479"/>
            <a:ext cx="8596668" cy="3880773"/>
          </a:xfrm>
        </p:spPr>
        <p:txBody>
          <a:bodyPr/>
          <a:lstStyle/>
          <a:p>
            <a:r>
              <a:rPr lang="en-US" dirty="0"/>
              <a:t>You can choose your response to any situation</a:t>
            </a:r>
          </a:p>
          <a:p>
            <a:r>
              <a:rPr lang="en-US" dirty="0"/>
              <a:t>The more you exercise your freedom the bigger it will become</a:t>
            </a:r>
          </a:p>
          <a:p>
            <a:r>
              <a:rPr lang="en-US" dirty="0"/>
              <a:t>As you work in your circle of influence you will stop being a ‘hot reactor’ and start being a ‘cool, responsive chooser’</a:t>
            </a:r>
          </a:p>
          <a:p>
            <a:endParaRPr lang="en-US" dirty="0"/>
          </a:p>
          <a:p>
            <a:endParaRPr lang="en-US" dirty="0"/>
          </a:p>
          <a:p>
            <a:endParaRPr lang="en-US" dirty="0"/>
          </a:p>
          <a:p>
            <a:endParaRPr lang="en-US" dirty="0"/>
          </a:p>
          <a:p>
            <a:pPr marL="457200" lvl="1" indent="0">
              <a:buNone/>
            </a:pPr>
            <a:r>
              <a:rPr lang="en-US" b="1" i="1" dirty="0"/>
              <a:t>Proactivity cultivates this freedom. It subordinates your feelings to your values”</a:t>
            </a:r>
          </a:p>
          <a:p>
            <a:pPr marL="457200" lvl="1" indent="0" algn="r">
              <a:buNone/>
            </a:pPr>
            <a:r>
              <a:rPr lang="en-US" dirty="0"/>
              <a:t>- Stephen Covey</a:t>
            </a:r>
          </a:p>
        </p:txBody>
      </p:sp>
      <p:sp>
        <p:nvSpPr>
          <p:cNvPr id="10" name="Slide Number Placeholder 9">
            <a:extLst>
              <a:ext uri="{FF2B5EF4-FFF2-40B4-BE49-F238E27FC236}">
                <a16:creationId xmlns:a16="http://schemas.microsoft.com/office/drawing/2014/main" id="{23FD6587-573A-15C2-9C80-C0C37B7DFFE4}"/>
              </a:ext>
            </a:extLst>
          </p:cNvPr>
          <p:cNvSpPr>
            <a:spLocks noGrp="1"/>
          </p:cNvSpPr>
          <p:nvPr>
            <p:ph type="sldNum" sz="quarter" idx="12"/>
          </p:nvPr>
        </p:nvSpPr>
        <p:spPr/>
        <p:txBody>
          <a:bodyPr/>
          <a:lstStyle/>
          <a:p>
            <a:fld id="{E33FE617-501C-4B2E-9B73-AECE04F61A83}" type="slidenum">
              <a:rPr lang="en-US" smtClean="0"/>
              <a:t>12</a:t>
            </a:fld>
            <a:endParaRPr lang="en-US" dirty="0"/>
          </a:p>
        </p:txBody>
      </p:sp>
    </p:spTree>
    <p:extLst>
      <p:ext uri="{BB962C8B-B14F-4D97-AF65-F5344CB8AC3E}">
        <p14:creationId xmlns:p14="http://schemas.microsoft.com/office/powerpoint/2010/main" val="117994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88BEE-7E40-F25A-FF74-134E55682102}"/>
              </a:ext>
            </a:extLst>
          </p:cNvPr>
          <p:cNvSpPr>
            <a:spLocks noGrp="1"/>
          </p:cNvSpPr>
          <p:nvPr>
            <p:ph type="title"/>
          </p:nvPr>
        </p:nvSpPr>
        <p:spPr/>
        <p:txBody>
          <a:bodyPr/>
          <a:lstStyle/>
          <a:p>
            <a:r>
              <a:rPr lang="en-US" dirty="0"/>
              <a:t>Habit 2: Begin with the End in Mind</a:t>
            </a:r>
          </a:p>
        </p:txBody>
      </p:sp>
      <p:sp>
        <p:nvSpPr>
          <p:cNvPr id="3" name="Content Placeholder 2">
            <a:extLst>
              <a:ext uri="{FF2B5EF4-FFF2-40B4-BE49-F238E27FC236}">
                <a16:creationId xmlns:a16="http://schemas.microsoft.com/office/drawing/2014/main" id="{39A4992E-294C-6582-4A7A-232DCF917AEF}"/>
              </a:ext>
            </a:extLst>
          </p:cNvPr>
          <p:cNvSpPr>
            <a:spLocks noGrp="1"/>
          </p:cNvSpPr>
          <p:nvPr>
            <p:ph idx="1"/>
          </p:nvPr>
        </p:nvSpPr>
        <p:spPr/>
        <p:txBody>
          <a:bodyPr/>
          <a:lstStyle/>
          <a:p>
            <a:r>
              <a:rPr lang="en-US" dirty="0"/>
              <a:t>Based on the principle that all things are created twice: </a:t>
            </a:r>
          </a:p>
          <a:p>
            <a:r>
              <a:rPr lang="en-US" dirty="0"/>
              <a:t>Before you build a the you have blueprints made before the earth is touched; before you cook a recipe, you make a list of ingredients and steps before a single measurement is made;  </a:t>
            </a:r>
          </a:p>
        </p:txBody>
      </p:sp>
      <p:sp>
        <p:nvSpPr>
          <p:cNvPr id="10" name="Slide Number Placeholder 9">
            <a:extLst>
              <a:ext uri="{FF2B5EF4-FFF2-40B4-BE49-F238E27FC236}">
                <a16:creationId xmlns:a16="http://schemas.microsoft.com/office/drawing/2014/main" id="{1BE5C3A3-F30B-4D15-49C1-36BA81D70F05}"/>
              </a:ext>
            </a:extLst>
          </p:cNvPr>
          <p:cNvSpPr>
            <a:spLocks noGrp="1"/>
          </p:cNvSpPr>
          <p:nvPr>
            <p:ph type="sldNum" sz="quarter" idx="12"/>
          </p:nvPr>
        </p:nvSpPr>
        <p:spPr/>
        <p:txBody>
          <a:bodyPr/>
          <a:lstStyle/>
          <a:p>
            <a:fld id="{E33FE617-501C-4B2E-9B73-AECE04F61A83}" type="slidenum">
              <a:rPr lang="en-US" smtClean="0"/>
              <a:t>13</a:t>
            </a:fld>
            <a:endParaRPr lang="en-US" dirty="0"/>
          </a:p>
        </p:txBody>
      </p:sp>
    </p:spTree>
    <p:extLst>
      <p:ext uri="{BB962C8B-B14F-4D97-AF65-F5344CB8AC3E}">
        <p14:creationId xmlns:p14="http://schemas.microsoft.com/office/powerpoint/2010/main" val="390986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3746E-BE09-0891-3B45-AB612AF5459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F09FCA-519F-C071-C1AB-8BA302E96D9A}"/>
              </a:ext>
            </a:extLst>
          </p:cNvPr>
          <p:cNvSpPr>
            <a:spLocks noGrp="1"/>
          </p:cNvSpPr>
          <p:nvPr>
            <p:ph idx="1"/>
          </p:nvPr>
        </p:nvSpPr>
        <p:spPr/>
        <p:txBody>
          <a:bodyPr/>
          <a:lstStyle/>
          <a:p>
            <a:pPr marL="0" indent="0" algn="ctr">
              <a:buNone/>
            </a:pPr>
            <a:r>
              <a:rPr lang="en-US" dirty="0"/>
              <a:t>“Within my circle of influence, I will decide; I have the power to choose”</a:t>
            </a:r>
          </a:p>
          <a:p>
            <a:pPr algn="r">
              <a:buFontTx/>
              <a:buChar char="-"/>
            </a:pPr>
            <a:r>
              <a:rPr lang="en-US" dirty="0"/>
              <a:t>Man’s Search for Meaning; Viktor Frankl</a:t>
            </a:r>
          </a:p>
          <a:p>
            <a:pPr marL="0" indent="0" algn="ctr">
              <a:buNone/>
            </a:pPr>
            <a:endParaRPr lang="en-US" dirty="0"/>
          </a:p>
          <a:p>
            <a:r>
              <a:rPr lang="en-US" dirty="0"/>
              <a:t>Only people have the capability to imagine, envision and engineer</a:t>
            </a:r>
          </a:p>
          <a:p>
            <a:r>
              <a:rPr lang="en-US" dirty="0"/>
              <a:t>See yourself using your imagination and conscience</a:t>
            </a:r>
          </a:p>
          <a:p>
            <a:pPr lvl="1"/>
            <a:r>
              <a:rPr lang="en-US" dirty="0"/>
              <a:t>Memory is built on past responses to the same or similar stimuli. Imagination points you to your future</a:t>
            </a:r>
          </a:p>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5CAB1719-AFB3-CF1B-A5BB-396605BE0D08}"/>
              </a:ext>
            </a:extLst>
          </p:cNvPr>
          <p:cNvSpPr>
            <a:spLocks noGrp="1"/>
          </p:cNvSpPr>
          <p:nvPr>
            <p:ph type="sldNum" sz="quarter" idx="12"/>
          </p:nvPr>
        </p:nvSpPr>
        <p:spPr/>
        <p:txBody>
          <a:bodyPr/>
          <a:lstStyle/>
          <a:p>
            <a:fld id="{E33FE617-501C-4B2E-9B73-AECE04F61A83}" type="slidenum">
              <a:rPr lang="en-US" smtClean="0"/>
              <a:t>14</a:t>
            </a:fld>
            <a:endParaRPr lang="en-US" dirty="0"/>
          </a:p>
        </p:txBody>
      </p:sp>
      <p:sp>
        <p:nvSpPr>
          <p:cNvPr id="8" name="Title 1">
            <a:extLst>
              <a:ext uri="{FF2B5EF4-FFF2-40B4-BE49-F238E27FC236}">
                <a16:creationId xmlns:a16="http://schemas.microsoft.com/office/drawing/2014/main" id="{9929CAC2-ACBC-C928-A088-AC40B8E81C39}"/>
              </a:ext>
            </a:extLst>
          </p:cNvPr>
          <p:cNvSpPr>
            <a:spLocks noGrp="1"/>
          </p:cNvSpPr>
          <p:nvPr>
            <p:ph type="title"/>
          </p:nvPr>
        </p:nvSpPr>
        <p:spPr>
          <a:xfrm>
            <a:off x="677863" y="609600"/>
            <a:ext cx="8596312" cy="1320800"/>
          </a:xfrm>
        </p:spPr>
        <p:txBody>
          <a:bodyPr>
            <a:normAutofit fontScale="90000"/>
          </a:bodyPr>
          <a:lstStyle/>
          <a:p>
            <a:r>
              <a:rPr lang="en-US" dirty="0">
                <a:solidFill>
                  <a:schemeClr val="accent2">
                    <a:lumMod val="75000"/>
                  </a:schemeClr>
                </a:solidFill>
              </a:rPr>
              <a:t>Leaders! </a:t>
            </a:r>
            <a:br>
              <a:rPr lang="en-US" dirty="0">
                <a:solidFill>
                  <a:schemeClr val="accent2">
                    <a:lumMod val="75000"/>
                  </a:schemeClr>
                </a:solidFill>
              </a:rPr>
            </a:br>
            <a:r>
              <a:rPr lang="en-US" dirty="0">
                <a:solidFill>
                  <a:schemeClr val="accent2">
                    <a:lumMod val="75000"/>
                  </a:schemeClr>
                </a:solidFill>
              </a:rPr>
              <a:t>Heed Habit 2 – Begin with the End in Mind</a:t>
            </a:r>
          </a:p>
        </p:txBody>
      </p:sp>
      <p:sp>
        <p:nvSpPr>
          <p:cNvPr id="9" name="Arrow: Left-Right 8">
            <a:extLst>
              <a:ext uri="{FF2B5EF4-FFF2-40B4-BE49-F238E27FC236}">
                <a16:creationId xmlns:a16="http://schemas.microsoft.com/office/drawing/2014/main" id="{8FFC12CF-B2BE-23EC-41F1-318A31040767}"/>
              </a:ext>
            </a:extLst>
          </p:cNvPr>
          <p:cNvSpPr/>
          <p:nvPr/>
        </p:nvSpPr>
        <p:spPr>
          <a:xfrm>
            <a:off x="2563586" y="5102679"/>
            <a:ext cx="5151664" cy="509124"/>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1EC02B8F-4ADC-6298-A819-E89BB0E2B538}"/>
              </a:ext>
            </a:extLst>
          </p:cNvPr>
          <p:cNvSpPr txBox="1"/>
          <p:nvPr/>
        </p:nvSpPr>
        <p:spPr>
          <a:xfrm>
            <a:off x="1428748" y="5176158"/>
            <a:ext cx="1673678" cy="369332"/>
          </a:xfrm>
          <a:prstGeom prst="rect">
            <a:avLst/>
          </a:prstGeom>
          <a:noFill/>
        </p:spPr>
        <p:txBody>
          <a:bodyPr wrap="square" rtlCol="0">
            <a:spAutoFit/>
          </a:bodyPr>
          <a:lstStyle/>
          <a:p>
            <a:r>
              <a:rPr lang="en-US" dirty="0"/>
              <a:t>FUTILITY</a:t>
            </a:r>
          </a:p>
        </p:txBody>
      </p:sp>
      <p:sp>
        <p:nvSpPr>
          <p:cNvPr id="11" name="TextBox 10">
            <a:extLst>
              <a:ext uri="{FF2B5EF4-FFF2-40B4-BE49-F238E27FC236}">
                <a16:creationId xmlns:a16="http://schemas.microsoft.com/office/drawing/2014/main" id="{BC55EE58-378F-CE7D-5DB2-2DB55FDDF2B6}"/>
              </a:ext>
            </a:extLst>
          </p:cNvPr>
          <p:cNvSpPr txBox="1"/>
          <p:nvPr/>
        </p:nvSpPr>
        <p:spPr>
          <a:xfrm>
            <a:off x="4539346" y="5167991"/>
            <a:ext cx="1673678" cy="369332"/>
          </a:xfrm>
          <a:prstGeom prst="rect">
            <a:avLst/>
          </a:prstGeom>
          <a:noFill/>
        </p:spPr>
        <p:txBody>
          <a:bodyPr wrap="square" rtlCol="0">
            <a:spAutoFit/>
          </a:bodyPr>
          <a:lstStyle/>
          <a:p>
            <a:r>
              <a:rPr lang="en-US" dirty="0"/>
              <a:t>CONTINUUM</a:t>
            </a:r>
          </a:p>
        </p:txBody>
      </p:sp>
      <p:sp>
        <p:nvSpPr>
          <p:cNvPr id="12" name="TextBox 11">
            <a:extLst>
              <a:ext uri="{FF2B5EF4-FFF2-40B4-BE49-F238E27FC236}">
                <a16:creationId xmlns:a16="http://schemas.microsoft.com/office/drawing/2014/main" id="{95A72B40-7058-9201-3B93-14587D391D33}"/>
              </a:ext>
            </a:extLst>
          </p:cNvPr>
          <p:cNvSpPr txBox="1"/>
          <p:nvPr/>
        </p:nvSpPr>
        <p:spPr>
          <a:xfrm>
            <a:off x="7854053" y="5119007"/>
            <a:ext cx="2302318" cy="369332"/>
          </a:xfrm>
          <a:prstGeom prst="rect">
            <a:avLst/>
          </a:prstGeom>
          <a:noFill/>
        </p:spPr>
        <p:txBody>
          <a:bodyPr wrap="square" rtlCol="0">
            <a:spAutoFit/>
          </a:bodyPr>
          <a:lstStyle/>
          <a:p>
            <a:r>
              <a:rPr lang="en-US" dirty="0"/>
              <a:t>HOPE/PURPOSE</a:t>
            </a:r>
          </a:p>
        </p:txBody>
      </p:sp>
    </p:spTree>
    <p:extLst>
      <p:ext uri="{BB962C8B-B14F-4D97-AF65-F5344CB8AC3E}">
        <p14:creationId xmlns:p14="http://schemas.microsoft.com/office/powerpoint/2010/main" val="2027205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EDC27-71B8-9A17-FAE8-BEFD2FDA5568}"/>
              </a:ext>
            </a:extLst>
          </p:cNvPr>
          <p:cNvSpPr>
            <a:spLocks noGrp="1"/>
          </p:cNvSpPr>
          <p:nvPr>
            <p:ph type="title"/>
          </p:nvPr>
        </p:nvSpPr>
        <p:spPr/>
        <p:txBody>
          <a:bodyPr/>
          <a:lstStyle/>
          <a:p>
            <a:r>
              <a:rPr lang="en-US" dirty="0"/>
              <a:t>Habit 3: Put First Things First</a:t>
            </a:r>
          </a:p>
        </p:txBody>
      </p:sp>
      <p:sp>
        <p:nvSpPr>
          <p:cNvPr id="3" name="Content Placeholder 2">
            <a:extLst>
              <a:ext uri="{FF2B5EF4-FFF2-40B4-BE49-F238E27FC236}">
                <a16:creationId xmlns:a16="http://schemas.microsoft.com/office/drawing/2014/main" id="{DF8AE2B9-0C05-314A-F47C-DE56D62985A2}"/>
              </a:ext>
            </a:extLst>
          </p:cNvPr>
          <p:cNvSpPr>
            <a:spLocks noGrp="1"/>
          </p:cNvSpPr>
          <p:nvPr>
            <p:ph idx="1"/>
          </p:nvPr>
        </p:nvSpPr>
        <p:spPr>
          <a:xfrm>
            <a:off x="190421" y="1810894"/>
            <a:ext cx="10820013" cy="3890677"/>
          </a:xfrm>
        </p:spPr>
        <p:txBody>
          <a:bodyPr/>
          <a:lstStyle/>
          <a:p>
            <a:r>
              <a:rPr lang="en-US" b="0" i="0" dirty="0">
                <a:solidFill>
                  <a:srgbClr val="474747"/>
                </a:solidFill>
                <a:effectLst/>
                <a:latin typeface="Google Sans"/>
              </a:rPr>
              <a:t>Put First Things First is about </a:t>
            </a:r>
            <a:r>
              <a:rPr lang="en-US" b="0" i="0" dirty="0">
                <a:solidFill>
                  <a:srgbClr val="040C28"/>
                </a:solidFill>
                <a:effectLst/>
                <a:latin typeface="Google Sans"/>
              </a:rPr>
              <a:t>protecting time for what's most important to us</a:t>
            </a:r>
            <a:r>
              <a:rPr lang="en-US" b="0" i="0" dirty="0">
                <a:solidFill>
                  <a:srgbClr val="474747"/>
                </a:solidFill>
                <a:effectLst/>
                <a:latin typeface="Google Sans"/>
              </a:rPr>
              <a:t>. Habit 1 focuses our effort on what we can influence. Habit 2 aims us in the right direction. Habit 3 is the day in, day out, moment-by-moment work that takes us to that vision.</a:t>
            </a:r>
          </a:p>
          <a:p>
            <a:endParaRPr lang="en-US" dirty="0">
              <a:solidFill>
                <a:srgbClr val="474747"/>
              </a:solidFill>
              <a:latin typeface="Google Sans"/>
            </a:endParaRPr>
          </a:p>
          <a:p>
            <a:endParaRPr lang="en-US" b="0" i="0" dirty="0">
              <a:solidFill>
                <a:srgbClr val="474747"/>
              </a:solidFill>
              <a:effectLst/>
              <a:latin typeface="Google Sans"/>
            </a:endParaRPr>
          </a:p>
          <a:p>
            <a:endParaRPr lang="en-US" dirty="0">
              <a:solidFill>
                <a:srgbClr val="474747"/>
              </a:solidFill>
              <a:latin typeface="Google Sans"/>
            </a:endParaRPr>
          </a:p>
          <a:p>
            <a:endParaRPr lang="en-US" b="0" i="0" dirty="0">
              <a:solidFill>
                <a:srgbClr val="474747"/>
              </a:solidFill>
              <a:effectLst/>
              <a:latin typeface="Google Sans"/>
            </a:endParaRPr>
          </a:p>
          <a:p>
            <a:endParaRPr lang="en-US" dirty="0">
              <a:solidFill>
                <a:srgbClr val="474747"/>
              </a:solidFill>
              <a:latin typeface="Google Sans"/>
            </a:endParaRPr>
          </a:p>
        </p:txBody>
      </p:sp>
      <p:pic>
        <p:nvPicPr>
          <p:cNvPr id="5" name="Picture 4" descr="A white rectangular box with black text&#10;&#10;Description automatically generated with medium confidence">
            <a:extLst>
              <a:ext uri="{FF2B5EF4-FFF2-40B4-BE49-F238E27FC236}">
                <a16:creationId xmlns:a16="http://schemas.microsoft.com/office/drawing/2014/main" id="{54629B8B-6B5B-162E-61A1-F2BB7DEAA4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2800" y="2819157"/>
            <a:ext cx="3673804" cy="2108444"/>
          </a:xfrm>
          <a:prstGeom prst="rect">
            <a:avLst/>
          </a:prstGeom>
        </p:spPr>
      </p:pic>
      <p:pic>
        <p:nvPicPr>
          <p:cNvPr id="1026" name="Picture 2" descr="Changing Habits – Learning Center">
            <a:extLst>
              <a:ext uri="{FF2B5EF4-FFF2-40B4-BE49-F238E27FC236}">
                <a16:creationId xmlns:a16="http://schemas.microsoft.com/office/drawing/2014/main" id="{3EEF9884-50BC-047C-E376-2B51B1ADC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7964" y="2917747"/>
            <a:ext cx="2567709" cy="1911263"/>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9C7830A0-B3FD-D121-F5F1-78A2CB4459BB}"/>
              </a:ext>
            </a:extLst>
          </p:cNvPr>
          <p:cNvSpPr txBox="1">
            <a:spLocks/>
          </p:cNvSpPr>
          <p:nvPr/>
        </p:nvSpPr>
        <p:spPr>
          <a:xfrm>
            <a:off x="563417" y="5177548"/>
            <a:ext cx="12977091" cy="389067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n-US" dirty="0">
              <a:solidFill>
                <a:srgbClr val="474747"/>
              </a:solidFill>
              <a:latin typeface="Google Sans"/>
            </a:endParaRPr>
          </a:p>
          <a:p>
            <a:pPr marL="0" indent="0">
              <a:buFont typeface="Wingdings 3" charset="2"/>
              <a:buNone/>
            </a:pPr>
            <a:r>
              <a:rPr lang="en-US" sz="2400" b="1" dirty="0">
                <a:solidFill>
                  <a:srgbClr val="474747"/>
                </a:solidFill>
                <a:latin typeface="Google Sans"/>
              </a:rPr>
              <a:t>"</a:t>
            </a:r>
            <a:r>
              <a:rPr lang="en-US" sz="2400" b="1" dirty="0">
                <a:solidFill>
                  <a:srgbClr val="040C28"/>
                </a:solidFill>
                <a:latin typeface="Google Sans"/>
              </a:rPr>
              <a:t>The key is not to prioritize what's on your schedule, but to schedule your priorities</a:t>
            </a:r>
            <a:r>
              <a:rPr lang="en-US" sz="2400" b="1" dirty="0">
                <a:solidFill>
                  <a:srgbClr val="474747"/>
                </a:solidFill>
                <a:latin typeface="Google Sans"/>
              </a:rPr>
              <a:t>."</a:t>
            </a:r>
            <a:endParaRPr lang="en-US" sz="2400" b="1" dirty="0"/>
          </a:p>
        </p:txBody>
      </p:sp>
      <p:sp>
        <p:nvSpPr>
          <p:cNvPr id="8" name="Arrow: Striped Right 7">
            <a:extLst>
              <a:ext uri="{FF2B5EF4-FFF2-40B4-BE49-F238E27FC236}">
                <a16:creationId xmlns:a16="http://schemas.microsoft.com/office/drawing/2014/main" id="{E9A487EC-724F-1709-0B3B-064EE7DE8306}"/>
              </a:ext>
            </a:extLst>
          </p:cNvPr>
          <p:cNvSpPr/>
          <p:nvPr/>
        </p:nvSpPr>
        <p:spPr>
          <a:xfrm>
            <a:off x="4673600" y="3429000"/>
            <a:ext cx="1348509" cy="847436"/>
          </a:xfrm>
          <a:prstGeom prst="strip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2">
            <a:extLst>
              <a:ext uri="{FF2B5EF4-FFF2-40B4-BE49-F238E27FC236}">
                <a16:creationId xmlns:a16="http://schemas.microsoft.com/office/drawing/2014/main" id="{BA187C8E-EEF2-E372-5436-7CDC76983343}"/>
              </a:ext>
            </a:extLst>
          </p:cNvPr>
          <p:cNvSpPr>
            <a:spLocks noGrp="1"/>
          </p:cNvSpPr>
          <p:nvPr>
            <p:ph type="sldNum" sz="quarter" idx="12"/>
          </p:nvPr>
        </p:nvSpPr>
        <p:spPr/>
        <p:txBody>
          <a:bodyPr/>
          <a:lstStyle/>
          <a:p>
            <a:fld id="{E33FE617-501C-4B2E-9B73-AECE04F61A83}" type="slidenum">
              <a:rPr lang="en-US" smtClean="0"/>
              <a:t>15</a:t>
            </a:fld>
            <a:endParaRPr lang="en-US" dirty="0"/>
          </a:p>
        </p:txBody>
      </p:sp>
    </p:spTree>
    <p:extLst>
      <p:ext uri="{BB962C8B-B14F-4D97-AF65-F5344CB8AC3E}">
        <p14:creationId xmlns:p14="http://schemas.microsoft.com/office/powerpoint/2010/main" val="2863383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F0456-2803-45EE-ECFB-6B3EE4F71C7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0C8401-9AF0-7016-48F6-A506E2A3C70D}"/>
              </a:ext>
            </a:extLst>
          </p:cNvPr>
          <p:cNvSpPr>
            <a:spLocks noGrp="1"/>
          </p:cNvSpPr>
          <p:nvPr>
            <p:ph idx="1"/>
          </p:nvPr>
        </p:nvSpPr>
        <p:spPr/>
        <p:txBody>
          <a:bodyPr/>
          <a:lstStyle/>
          <a:p>
            <a:r>
              <a:rPr lang="en-US" dirty="0"/>
              <a:t>As you move from victim to creative resource, from futility to hope and anchorage and from flaky to disciplined, Habits 1, 2, and 3 will draw on your:</a:t>
            </a:r>
          </a:p>
          <a:p>
            <a:pPr lvl="1"/>
            <a:r>
              <a:rPr lang="en-US" dirty="0"/>
              <a:t>Self awareness/Self knowledge</a:t>
            </a:r>
          </a:p>
          <a:p>
            <a:pPr lvl="1"/>
            <a:r>
              <a:rPr lang="en-US" dirty="0"/>
              <a:t>Conscience and imagination</a:t>
            </a:r>
          </a:p>
          <a:p>
            <a:pPr lvl="1"/>
            <a:r>
              <a:rPr lang="en-US" dirty="0"/>
              <a:t>Willpower</a:t>
            </a:r>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sp>
        <p:nvSpPr>
          <p:cNvPr id="5" name="Slide Number Placeholder 4">
            <a:extLst>
              <a:ext uri="{FF2B5EF4-FFF2-40B4-BE49-F238E27FC236}">
                <a16:creationId xmlns:a16="http://schemas.microsoft.com/office/drawing/2014/main" id="{74834E58-B70B-016D-FCA8-7E2F7E165281}"/>
              </a:ext>
            </a:extLst>
          </p:cNvPr>
          <p:cNvSpPr>
            <a:spLocks noGrp="1"/>
          </p:cNvSpPr>
          <p:nvPr>
            <p:ph type="sldNum" sz="quarter" idx="12"/>
          </p:nvPr>
        </p:nvSpPr>
        <p:spPr/>
        <p:txBody>
          <a:bodyPr/>
          <a:lstStyle/>
          <a:p>
            <a:fld id="{E33FE617-501C-4B2E-9B73-AECE04F61A83}" type="slidenum">
              <a:rPr lang="en-US" smtClean="0"/>
              <a:t>16</a:t>
            </a:fld>
            <a:endParaRPr lang="en-US" dirty="0"/>
          </a:p>
        </p:txBody>
      </p:sp>
      <p:sp>
        <p:nvSpPr>
          <p:cNvPr id="4" name="Title 1">
            <a:extLst>
              <a:ext uri="{FF2B5EF4-FFF2-40B4-BE49-F238E27FC236}">
                <a16:creationId xmlns:a16="http://schemas.microsoft.com/office/drawing/2014/main" id="{4BB3E3CC-4BE3-9769-0D71-39962511B0E3}"/>
              </a:ext>
            </a:extLst>
          </p:cNvPr>
          <p:cNvSpPr>
            <a:spLocks noGrp="1"/>
          </p:cNvSpPr>
          <p:nvPr>
            <p:ph type="title"/>
          </p:nvPr>
        </p:nvSpPr>
        <p:spPr>
          <a:xfrm>
            <a:off x="677863" y="609600"/>
            <a:ext cx="8596312" cy="1320800"/>
          </a:xfrm>
        </p:spPr>
        <p:txBody>
          <a:bodyPr>
            <a:normAutofit/>
          </a:bodyPr>
          <a:lstStyle/>
          <a:p>
            <a:r>
              <a:rPr lang="en-US" dirty="0">
                <a:solidFill>
                  <a:schemeClr val="accent2">
                    <a:lumMod val="75000"/>
                  </a:schemeClr>
                </a:solidFill>
              </a:rPr>
              <a:t>Leaders! </a:t>
            </a:r>
            <a:br>
              <a:rPr lang="en-US" dirty="0">
                <a:solidFill>
                  <a:schemeClr val="accent2">
                    <a:lumMod val="75000"/>
                  </a:schemeClr>
                </a:solidFill>
              </a:rPr>
            </a:br>
            <a:r>
              <a:rPr lang="en-US" dirty="0">
                <a:solidFill>
                  <a:schemeClr val="accent2">
                    <a:lumMod val="75000"/>
                  </a:schemeClr>
                </a:solidFill>
              </a:rPr>
              <a:t>Heed Habit 3 – Put First Things First</a:t>
            </a:r>
          </a:p>
        </p:txBody>
      </p:sp>
      <p:sp>
        <p:nvSpPr>
          <p:cNvPr id="6" name="Arrow: Left-Right 5">
            <a:extLst>
              <a:ext uri="{FF2B5EF4-FFF2-40B4-BE49-F238E27FC236}">
                <a16:creationId xmlns:a16="http://schemas.microsoft.com/office/drawing/2014/main" id="{556FDBAB-5FC8-8DE6-E251-F1F2BF0E1436}"/>
              </a:ext>
            </a:extLst>
          </p:cNvPr>
          <p:cNvSpPr/>
          <p:nvPr/>
        </p:nvSpPr>
        <p:spPr>
          <a:xfrm>
            <a:off x="2563586" y="5102679"/>
            <a:ext cx="5151664" cy="509124"/>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F52553F4-FE6C-795E-F408-95A295200638}"/>
              </a:ext>
            </a:extLst>
          </p:cNvPr>
          <p:cNvSpPr txBox="1"/>
          <p:nvPr/>
        </p:nvSpPr>
        <p:spPr>
          <a:xfrm>
            <a:off x="522515" y="5176158"/>
            <a:ext cx="2579912" cy="646331"/>
          </a:xfrm>
          <a:prstGeom prst="rect">
            <a:avLst/>
          </a:prstGeom>
          <a:noFill/>
        </p:spPr>
        <p:txBody>
          <a:bodyPr wrap="square" rtlCol="0">
            <a:spAutoFit/>
          </a:bodyPr>
          <a:lstStyle/>
          <a:p>
            <a:r>
              <a:rPr lang="en-US" dirty="0"/>
              <a:t>DRIVEN BY CRISIS</a:t>
            </a:r>
          </a:p>
          <a:p>
            <a:r>
              <a:rPr lang="en-US" dirty="0"/>
              <a:t>“CAN’T/WON’T”</a:t>
            </a:r>
          </a:p>
        </p:txBody>
      </p:sp>
      <p:sp>
        <p:nvSpPr>
          <p:cNvPr id="8" name="TextBox 7">
            <a:extLst>
              <a:ext uri="{FF2B5EF4-FFF2-40B4-BE49-F238E27FC236}">
                <a16:creationId xmlns:a16="http://schemas.microsoft.com/office/drawing/2014/main" id="{AB52B7AF-498F-BA57-3498-CB76C795FBF3}"/>
              </a:ext>
            </a:extLst>
          </p:cNvPr>
          <p:cNvSpPr txBox="1"/>
          <p:nvPr/>
        </p:nvSpPr>
        <p:spPr>
          <a:xfrm>
            <a:off x="4539346" y="5167991"/>
            <a:ext cx="1673678" cy="369332"/>
          </a:xfrm>
          <a:prstGeom prst="rect">
            <a:avLst/>
          </a:prstGeom>
          <a:noFill/>
        </p:spPr>
        <p:txBody>
          <a:bodyPr wrap="square" rtlCol="0">
            <a:spAutoFit/>
          </a:bodyPr>
          <a:lstStyle/>
          <a:p>
            <a:r>
              <a:rPr lang="en-US" dirty="0"/>
              <a:t>CONTINUUM</a:t>
            </a:r>
          </a:p>
        </p:txBody>
      </p:sp>
      <p:sp>
        <p:nvSpPr>
          <p:cNvPr id="9" name="TextBox 8">
            <a:extLst>
              <a:ext uri="{FF2B5EF4-FFF2-40B4-BE49-F238E27FC236}">
                <a16:creationId xmlns:a16="http://schemas.microsoft.com/office/drawing/2014/main" id="{653BBBAF-5623-80D7-E0A2-A3718CBE4942}"/>
              </a:ext>
            </a:extLst>
          </p:cNvPr>
          <p:cNvSpPr txBox="1"/>
          <p:nvPr/>
        </p:nvSpPr>
        <p:spPr>
          <a:xfrm>
            <a:off x="7854052" y="5119007"/>
            <a:ext cx="4155611" cy="923330"/>
          </a:xfrm>
          <a:prstGeom prst="rect">
            <a:avLst/>
          </a:prstGeom>
          <a:noFill/>
        </p:spPr>
        <p:txBody>
          <a:bodyPr wrap="square" rtlCol="0">
            <a:spAutoFit/>
          </a:bodyPr>
          <a:lstStyle/>
          <a:p>
            <a:r>
              <a:rPr lang="en-US" dirty="0"/>
              <a:t>FOCUS ON THE IMPORTANT, NOT NECESSARILY URGENT – USE YOUR WILLPOWER TO RECOGNIZE </a:t>
            </a:r>
          </a:p>
        </p:txBody>
      </p:sp>
    </p:spTree>
    <p:extLst>
      <p:ext uri="{BB962C8B-B14F-4D97-AF65-F5344CB8AC3E}">
        <p14:creationId xmlns:p14="http://schemas.microsoft.com/office/powerpoint/2010/main" val="3765077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EDC18-1389-2100-DA03-23D37C641E83}"/>
              </a:ext>
            </a:extLst>
          </p:cNvPr>
          <p:cNvSpPr>
            <a:spLocks noGrp="1"/>
          </p:cNvSpPr>
          <p:nvPr>
            <p:ph type="title"/>
          </p:nvPr>
        </p:nvSpPr>
        <p:spPr/>
        <p:txBody>
          <a:bodyPr/>
          <a:lstStyle/>
          <a:p>
            <a:r>
              <a:rPr lang="en-US" dirty="0"/>
              <a:t>Habit 4: Think Win - Win</a:t>
            </a:r>
          </a:p>
        </p:txBody>
      </p:sp>
      <p:sp>
        <p:nvSpPr>
          <p:cNvPr id="3" name="Content Placeholder 2">
            <a:extLst>
              <a:ext uri="{FF2B5EF4-FFF2-40B4-BE49-F238E27FC236}">
                <a16:creationId xmlns:a16="http://schemas.microsoft.com/office/drawing/2014/main" id="{00C127F1-79E0-4B7C-49BE-C4D1694D5EDE}"/>
              </a:ext>
            </a:extLst>
          </p:cNvPr>
          <p:cNvSpPr>
            <a:spLocks noGrp="1"/>
          </p:cNvSpPr>
          <p:nvPr>
            <p:ph idx="1"/>
          </p:nvPr>
        </p:nvSpPr>
        <p:spPr/>
        <p:txBody>
          <a:bodyPr/>
          <a:lstStyle/>
          <a:p>
            <a:r>
              <a:rPr lang="en-US" b="0" i="0" dirty="0">
                <a:solidFill>
                  <a:srgbClr val="474747"/>
                </a:solidFill>
                <a:effectLst/>
                <a:latin typeface="Google Sans"/>
              </a:rPr>
              <a:t>Win-win is about </a:t>
            </a:r>
            <a:r>
              <a:rPr lang="en-US" b="0" i="0" dirty="0">
                <a:solidFill>
                  <a:srgbClr val="040C28"/>
                </a:solidFill>
                <a:effectLst/>
                <a:latin typeface="Google Sans"/>
              </a:rPr>
              <a:t>constantly seeking mutual benefit in all human interactions</a:t>
            </a:r>
            <a:r>
              <a:rPr lang="en-US" b="0" i="0" dirty="0">
                <a:solidFill>
                  <a:srgbClr val="474747"/>
                </a:solidFill>
                <a:effectLst/>
                <a:latin typeface="Google Sans"/>
              </a:rPr>
              <a:t>—about finding solutions that are truly beneficial and satisfying for everyone involved. To go for win-win, we not only have to be empathic, but we also have to be confident.</a:t>
            </a:r>
          </a:p>
          <a:p>
            <a:endParaRPr lang="en-US" dirty="0">
              <a:solidFill>
                <a:srgbClr val="474747"/>
              </a:solidFill>
              <a:latin typeface="Google Sans"/>
            </a:endParaRPr>
          </a:p>
          <a:p>
            <a:r>
              <a:rPr lang="en-US" b="0" i="0" dirty="0">
                <a:solidFill>
                  <a:srgbClr val="474747"/>
                </a:solidFill>
                <a:effectLst/>
                <a:latin typeface="Google Sans"/>
              </a:rPr>
              <a:t>Five interdependent dimensions of life contribute to effective interpersonal leadership that is Win/Win: </a:t>
            </a:r>
            <a:r>
              <a:rPr lang="en-US" b="0" i="0" dirty="0">
                <a:solidFill>
                  <a:srgbClr val="040C28"/>
                </a:solidFill>
                <a:effectLst/>
                <a:latin typeface="Google Sans"/>
              </a:rPr>
              <a:t>1) Character, 2) Relationships, 3) Agreements, 4) Systems, and 5) Process</a:t>
            </a:r>
            <a:r>
              <a:rPr lang="en-US" b="0" i="0" dirty="0">
                <a:solidFill>
                  <a:srgbClr val="474747"/>
                </a:solidFill>
                <a:effectLst/>
                <a:latin typeface="Google Sans"/>
              </a:rPr>
              <a:t>. Character is the foundation of Win/Win and characterized by integrity, maturity, and an abundance mentality.</a:t>
            </a:r>
            <a:endParaRPr lang="en-US" dirty="0"/>
          </a:p>
        </p:txBody>
      </p:sp>
      <p:pic>
        <p:nvPicPr>
          <p:cNvPr id="5" name="Picture 4" descr="A diagram of a four-way strategy&#10;&#10;Description automatically generated with medium confidence">
            <a:extLst>
              <a:ext uri="{FF2B5EF4-FFF2-40B4-BE49-F238E27FC236}">
                <a16:creationId xmlns:a16="http://schemas.microsoft.com/office/drawing/2014/main" id="{052398BB-A676-8D76-B4A7-DB7C45997B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5999" y="108107"/>
            <a:ext cx="2743200" cy="2743200"/>
          </a:xfrm>
          <a:prstGeom prst="rect">
            <a:avLst/>
          </a:prstGeom>
        </p:spPr>
      </p:pic>
      <p:sp>
        <p:nvSpPr>
          <p:cNvPr id="11" name="Slide Number Placeholder 10">
            <a:extLst>
              <a:ext uri="{FF2B5EF4-FFF2-40B4-BE49-F238E27FC236}">
                <a16:creationId xmlns:a16="http://schemas.microsoft.com/office/drawing/2014/main" id="{8DCE736A-DF8A-2DDE-299E-F8F22014FDA8}"/>
              </a:ext>
            </a:extLst>
          </p:cNvPr>
          <p:cNvSpPr>
            <a:spLocks noGrp="1"/>
          </p:cNvSpPr>
          <p:nvPr>
            <p:ph type="sldNum" sz="quarter" idx="12"/>
          </p:nvPr>
        </p:nvSpPr>
        <p:spPr/>
        <p:txBody>
          <a:bodyPr/>
          <a:lstStyle/>
          <a:p>
            <a:fld id="{E33FE617-501C-4B2E-9B73-AECE04F61A83}" type="slidenum">
              <a:rPr lang="en-US" smtClean="0"/>
              <a:t>17</a:t>
            </a:fld>
            <a:endParaRPr lang="en-US" dirty="0"/>
          </a:p>
        </p:txBody>
      </p:sp>
    </p:spTree>
    <p:extLst>
      <p:ext uri="{BB962C8B-B14F-4D97-AF65-F5344CB8AC3E}">
        <p14:creationId xmlns:p14="http://schemas.microsoft.com/office/powerpoint/2010/main" val="3550226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409DA-9615-EB14-FE11-F2EFB1DFF6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80757C-4719-8208-E6B1-27FA74CD845A}"/>
              </a:ext>
            </a:extLst>
          </p:cNvPr>
          <p:cNvSpPr>
            <a:spLocks noGrp="1"/>
          </p:cNvSpPr>
          <p:nvPr>
            <p:ph type="title"/>
          </p:nvPr>
        </p:nvSpPr>
        <p:spPr/>
        <p:txBody>
          <a:bodyPr/>
          <a:lstStyle/>
          <a:p>
            <a:r>
              <a:rPr lang="en-US" dirty="0">
                <a:solidFill>
                  <a:schemeClr val="accent2">
                    <a:lumMod val="75000"/>
                  </a:schemeClr>
                </a:solidFill>
              </a:rPr>
              <a:t>Leaders! </a:t>
            </a:r>
            <a:br>
              <a:rPr lang="en-US" dirty="0">
                <a:solidFill>
                  <a:schemeClr val="accent2">
                    <a:lumMod val="75000"/>
                  </a:schemeClr>
                </a:solidFill>
              </a:rPr>
            </a:br>
            <a:r>
              <a:rPr lang="en-US" dirty="0">
                <a:solidFill>
                  <a:schemeClr val="accent2">
                    <a:lumMod val="75000"/>
                  </a:schemeClr>
                </a:solidFill>
              </a:rPr>
              <a:t>Heed Habit  4– Think Win/Win</a:t>
            </a:r>
          </a:p>
        </p:txBody>
      </p:sp>
      <p:sp>
        <p:nvSpPr>
          <p:cNvPr id="3" name="Content Placeholder 2">
            <a:extLst>
              <a:ext uri="{FF2B5EF4-FFF2-40B4-BE49-F238E27FC236}">
                <a16:creationId xmlns:a16="http://schemas.microsoft.com/office/drawing/2014/main" id="{8360FDD2-47F8-BC1B-063B-B1EA17BD6CCB}"/>
              </a:ext>
            </a:extLst>
          </p:cNvPr>
          <p:cNvSpPr>
            <a:spLocks noGrp="1"/>
          </p:cNvSpPr>
          <p:nvPr>
            <p:ph idx="1"/>
          </p:nvPr>
        </p:nvSpPr>
        <p:spPr>
          <a:xfrm>
            <a:off x="677333" y="2160589"/>
            <a:ext cx="10279137" cy="3880773"/>
          </a:xfrm>
        </p:spPr>
        <p:txBody>
          <a:bodyPr/>
          <a:lstStyle/>
          <a:p>
            <a:r>
              <a:rPr lang="en-US" dirty="0"/>
              <a:t>Endowment of an abundance mentality</a:t>
            </a:r>
          </a:p>
          <a:p>
            <a:pPr lvl="1"/>
            <a:r>
              <a:rPr lang="en-US" dirty="0"/>
              <a:t>Security comes from principles</a:t>
            </a:r>
          </a:p>
          <a:p>
            <a:r>
              <a:rPr lang="en-US" dirty="0"/>
              <a:t>As people become more people-centered, they love to share recognition and power</a:t>
            </a:r>
          </a:p>
          <a:p>
            <a:pPr lvl="1"/>
            <a:r>
              <a:rPr lang="en-US" dirty="0"/>
              <a:t>They understand it is not a limited pie</a:t>
            </a:r>
          </a:p>
          <a:p>
            <a:pPr lvl="1"/>
            <a:r>
              <a:rPr lang="en-US" dirty="0"/>
              <a:t>The great capabilities of people are hardly ever tapped</a:t>
            </a:r>
          </a:p>
          <a:p>
            <a:r>
              <a:rPr lang="en-US" dirty="0"/>
              <a:t>The abundance mentality produces more profit, power and recognition for everybody</a:t>
            </a:r>
          </a:p>
          <a:p>
            <a:pPr lvl="1"/>
            <a:endParaRPr lang="en-US" dirty="0"/>
          </a:p>
          <a:p>
            <a:pPr lvl="1"/>
            <a:endParaRPr lang="en-US" dirty="0"/>
          </a:p>
          <a:p>
            <a:pPr lvl="1"/>
            <a:endParaRPr lang="en-US" dirty="0"/>
          </a:p>
          <a:p>
            <a:endParaRPr lang="en-US" dirty="0"/>
          </a:p>
        </p:txBody>
      </p:sp>
      <p:sp>
        <p:nvSpPr>
          <p:cNvPr id="5" name="Slide Number Placeholder 4">
            <a:extLst>
              <a:ext uri="{FF2B5EF4-FFF2-40B4-BE49-F238E27FC236}">
                <a16:creationId xmlns:a16="http://schemas.microsoft.com/office/drawing/2014/main" id="{509E2F1B-833A-9F20-FCB0-D97079672DC4}"/>
              </a:ext>
            </a:extLst>
          </p:cNvPr>
          <p:cNvSpPr>
            <a:spLocks noGrp="1"/>
          </p:cNvSpPr>
          <p:nvPr>
            <p:ph type="sldNum" sz="quarter" idx="12"/>
          </p:nvPr>
        </p:nvSpPr>
        <p:spPr/>
        <p:txBody>
          <a:bodyPr/>
          <a:lstStyle/>
          <a:p>
            <a:fld id="{E33FE617-501C-4B2E-9B73-AECE04F61A83}" type="slidenum">
              <a:rPr lang="en-US" smtClean="0"/>
              <a:t>18</a:t>
            </a:fld>
            <a:endParaRPr lang="en-US" dirty="0"/>
          </a:p>
        </p:txBody>
      </p:sp>
      <p:sp>
        <p:nvSpPr>
          <p:cNvPr id="4" name="Arrow: Left-Right 3">
            <a:extLst>
              <a:ext uri="{FF2B5EF4-FFF2-40B4-BE49-F238E27FC236}">
                <a16:creationId xmlns:a16="http://schemas.microsoft.com/office/drawing/2014/main" id="{DC3F4050-214B-E767-178B-DCC4F0A1C45B}"/>
              </a:ext>
            </a:extLst>
          </p:cNvPr>
          <p:cNvSpPr/>
          <p:nvPr/>
        </p:nvSpPr>
        <p:spPr>
          <a:xfrm>
            <a:off x="2563586" y="5102679"/>
            <a:ext cx="5151664" cy="509124"/>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A0FAD9CC-9ADB-CB2B-8A69-A305D9F0CF19}"/>
              </a:ext>
            </a:extLst>
          </p:cNvPr>
          <p:cNvSpPr txBox="1"/>
          <p:nvPr/>
        </p:nvSpPr>
        <p:spPr>
          <a:xfrm>
            <a:off x="522515" y="5176158"/>
            <a:ext cx="2579912" cy="369332"/>
          </a:xfrm>
          <a:prstGeom prst="rect">
            <a:avLst/>
          </a:prstGeom>
          <a:noFill/>
        </p:spPr>
        <p:txBody>
          <a:bodyPr wrap="square" rtlCol="0">
            <a:spAutoFit/>
          </a:bodyPr>
          <a:lstStyle/>
          <a:p>
            <a:r>
              <a:rPr lang="en-US" dirty="0"/>
              <a:t>SCARCITY MINDSET</a:t>
            </a:r>
          </a:p>
        </p:txBody>
      </p:sp>
      <p:sp>
        <p:nvSpPr>
          <p:cNvPr id="7" name="TextBox 6">
            <a:extLst>
              <a:ext uri="{FF2B5EF4-FFF2-40B4-BE49-F238E27FC236}">
                <a16:creationId xmlns:a16="http://schemas.microsoft.com/office/drawing/2014/main" id="{C643699A-3305-1A1F-61A6-5BD1FB6095D5}"/>
              </a:ext>
            </a:extLst>
          </p:cNvPr>
          <p:cNvSpPr txBox="1"/>
          <p:nvPr/>
        </p:nvSpPr>
        <p:spPr>
          <a:xfrm>
            <a:off x="4539346" y="5167991"/>
            <a:ext cx="1673678" cy="369332"/>
          </a:xfrm>
          <a:prstGeom prst="rect">
            <a:avLst/>
          </a:prstGeom>
          <a:noFill/>
        </p:spPr>
        <p:txBody>
          <a:bodyPr wrap="square" rtlCol="0">
            <a:spAutoFit/>
          </a:bodyPr>
          <a:lstStyle/>
          <a:p>
            <a:r>
              <a:rPr lang="en-US" dirty="0"/>
              <a:t>CONTINUUM</a:t>
            </a:r>
          </a:p>
        </p:txBody>
      </p:sp>
      <p:sp>
        <p:nvSpPr>
          <p:cNvPr id="8" name="TextBox 7">
            <a:extLst>
              <a:ext uri="{FF2B5EF4-FFF2-40B4-BE49-F238E27FC236}">
                <a16:creationId xmlns:a16="http://schemas.microsoft.com/office/drawing/2014/main" id="{C7BDFF9C-D5FE-6D66-BDCF-D0FE0C891EB1}"/>
              </a:ext>
            </a:extLst>
          </p:cNvPr>
          <p:cNvSpPr txBox="1"/>
          <p:nvPr/>
        </p:nvSpPr>
        <p:spPr>
          <a:xfrm>
            <a:off x="7854052" y="5119007"/>
            <a:ext cx="4155611" cy="923330"/>
          </a:xfrm>
          <a:prstGeom prst="rect">
            <a:avLst/>
          </a:prstGeom>
          <a:noFill/>
        </p:spPr>
        <p:txBody>
          <a:bodyPr wrap="square" rtlCol="0">
            <a:spAutoFit/>
          </a:bodyPr>
          <a:lstStyle/>
          <a:p>
            <a:r>
              <a:rPr lang="en-US" dirty="0"/>
              <a:t>INTRINSIC SELF-WORTH</a:t>
            </a:r>
          </a:p>
          <a:p>
            <a:r>
              <a:rPr lang="en-US" dirty="0"/>
              <a:t>BENEVOLENT DESIRE FOR MUTUAL BENEFIT</a:t>
            </a:r>
          </a:p>
        </p:txBody>
      </p:sp>
    </p:spTree>
    <p:extLst>
      <p:ext uri="{BB962C8B-B14F-4D97-AF65-F5344CB8AC3E}">
        <p14:creationId xmlns:p14="http://schemas.microsoft.com/office/powerpoint/2010/main" val="685950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E6892-E69F-82EB-9124-7CD1134B5D51}"/>
              </a:ext>
            </a:extLst>
          </p:cNvPr>
          <p:cNvSpPr>
            <a:spLocks noGrp="1"/>
          </p:cNvSpPr>
          <p:nvPr>
            <p:ph type="title"/>
          </p:nvPr>
        </p:nvSpPr>
        <p:spPr/>
        <p:txBody>
          <a:bodyPr/>
          <a:lstStyle/>
          <a:p>
            <a:r>
              <a:rPr lang="en-US" dirty="0"/>
              <a:t>Habit 5: Seek First to Understand, Then to Be Understood</a:t>
            </a:r>
          </a:p>
        </p:txBody>
      </p:sp>
      <p:sp>
        <p:nvSpPr>
          <p:cNvPr id="3" name="Content Placeholder 2">
            <a:extLst>
              <a:ext uri="{FF2B5EF4-FFF2-40B4-BE49-F238E27FC236}">
                <a16:creationId xmlns:a16="http://schemas.microsoft.com/office/drawing/2014/main" id="{2ADA2CF6-896E-179A-EBFE-004A7D657687}"/>
              </a:ext>
            </a:extLst>
          </p:cNvPr>
          <p:cNvSpPr>
            <a:spLocks noGrp="1"/>
          </p:cNvSpPr>
          <p:nvPr>
            <p:ph idx="1"/>
          </p:nvPr>
        </p:nvSpPr>
        <p:spPr>
          <a:xfrm>
            <a:off x="416966" y="2086255"/>
            <a:ext cx="8857036" cy="4234508"/>
          </a:xfrm>
        </p:spPr>
        <p:txBody>
          <a:bodyPr/>
          <a:lstStyle/>
          <a:p>
            <a:r>
              <a:rPr lang="en-US" b="0" i="0" dirty="0">
                <a:solidFill>
                  <a:srgbClr val="474747"/>
                </a:solidFill>
                <a:effectLst/>
                <a:latin typeface="Google Sans"/>
              </a:rPr>
              <a:t>Habit 5: Seek First to Understand, Then To Be Understood is about </a:t>
            </a:r>
            <a:r>
              <a:rPr lang="en-US" b="0" i="0" dirty="0">
                <a:solidFill>
                  <a:srgbClr val="040C28"/>
                </a:solidFill>
                <a:effectLst/>
                <a:latin typeface="Google Sans"/>
              </a:rPr>
              <a:t>listening before we speak</a:t>
            </a:r>
            <a:r>
              <a:rPr lang="en-US" b="0" i="0" dirty="0">
                <a:solidFill>
                  <a:srgbClr val="474747"/>
                </a:solidFill>
                <a:effectLst/>
                <a:latin typeface="Google Sans"/>
              </a:rPr>
              <a:t>. Our default tendency is to try to get our point across. In doing so, we may ignore the other person completely, pretend that we're listening, or focus on the words and miss the meaning.</a:t>
            </a:r>
          </a:p>
          <a:p>
            <a:pPr lvl="1">
              <a:spcAft>
                <a:spcPts val="300"/>
              </a:spcAft>
              <a:buFont typeface="Arial" panose="020B0604020202020204" pitchFamily="34" charset="0"/>
              <a:buChar char="•"/>
            </a:pPr>
            <a:r>
              <a:rPr lang="en-US" b="0" i="0" dirty="0">
                <a:solidFill>
                  <a:srgbClr val="1F1F1F"/>
                </a:solidFill>
                <a:effectLst/>
                <a:latin typeface="Google Sans"/>
              </a:rPr>
              <a:t>The least effective is to just listen to what is being said and then repeat them</a:t>
            </a:r>
          </a:p>
          <a:p>
            <a:pPr lvl="1">
              <a:spcAft>
                <a:spcPts val="300"/>
              </a:spcAft>
              <a:buFont typeface="Arial" panose="020B0604020202020204" pitchFamily="34" charset="0"/>
              <a:buChar char="•"/>
            </a:pPr>
            <a:r>
              <a:rPr lang="en-US" b="0" i="0" dirty="0">
                <a:solidFill>
                  <a:srgbClr val="1F1F1F"/>
                </a:solidFill>
                <a:effectLst/>
                <a:latin typeface="Google Sans"/>
              </a:rPr>
              <a:t>The second is to rephrase what is being said to us.</a:t>
            </a:r>
          </a:p>
          <a:p>
            <a:pPr lvl="1">
              <a:spcAft>
                <a:spcPts val="300"/>
              </a:spcAft>
              <a:buFont typeface="Arial" panose="020B0604020202020204" pitchFamily="34" charset="0"/>
              <a:buChar char="•"/>
            </a:pPr>
            <a:r>
              <a:rPr lang="en-US" b="0" i="0" dirty="0">
                <a:solidFill>
                  <a:srgbClr val="1F1F1F"/>
                </a:solidFill>
                <a:effectLst/>
                <a:latin typeface="Google Sans"/>
              </a:rPr>
              <a:t>Now we start paying attention to how they feel about what they are saying.</a:t>
            </a:r>
          </a:p>
          <a:p>
            <a:pPr lvl="1">
              <a:spcAft>
                <a:spcPts val="300"/>
              </a:spcAft>
              <a:buFont typeface="Arial" panose="020B0604020202020204" pitchFamily="34" charset="0"/>
              <a:buChar char="•"/>
            </a:pPr>
            <a:endParaRPr lang="en-US" b="0" i="0" dirty="0">
              <a:solidFill>
                <a:srgbClr val="1F1F1F"/>
              </a:solidFill>
              <a:effectLst/>
              <a:latin typeface="Google Sans"/>
            </a:endParaRPr>
          </a:p>
          <a:p>
            <a:r>
              <a:rPr lang="en-US" b="0" i="0" dirty="0">
                <a:solidFill>
                  <a:srgbClr val="040C28"/>
                </a:solidFill>
                <a:effectLst/>
                <a:latin typeface="Google Sans"/>
              </a:rPr>
              <a:t>Ask non-judgmental questions that seek out the nuances of someone's perspective or experience</a:t>
            </a:r>
            <a:r>
              <a:rPr lang="en-US" b="0" i="0" dirty="0">
                <a:solidFill>
                  <a:srgbClr val="474747"/>
                </a:solidFill>
                <a:effectLst/>
                <a:latin typeface="Google Sans"/>
              </a:rPr>
              <a:t>. Listen to understand, not to respond. Speak from experience, not of experience. Speak from the “I” (versus the “you,” “they” or “we”).</a:t>
            </a:r>
            <a:endParaRPr lang="en-US" dirty="0"/>
          </a:p>
        </p:txBody>
      </p:sp>
      <p:pic>
        <p:nvPicPr>
          <p:cNvPr id="5" name="Picture 4" descr="A chart with text and images&#10;&#10;Description automatically generated with medium confidence">
            <a:extLst>
              <a:ext uri="{FF2B5EF4-FFF2-40B4-BE49-F238E27FC236}">
                <a16:creationId xmlns:a16="http://schemas.microsoft.com/office/drawing/2014/main" id="{3594C35D-8122-83D9-DC18-914BEC19B5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2796" y="141363"/>
            <a:ext cx="2717110" cy="2059970"/>
          </a:xfrm>
          <a:prstGeom prst="rect">
            <a:avLst/>
          </a:prstGeom>
        </p:spPr>
      </p:pic>
      <p:sp>
        <p:nvSpPr>
          <p:cNvPr id="11" name="Slide Number Placeholder 10">
            <a:extLst>
              <a:ext uri="{FF2B5EF4-FFF2-40B4-BE49-F238E27FC236}">
                <a16:creationId xmlns:a16="http://schemas.microsoft.com/office/drawing/2014/main" id="{7A5DB05F-1936-4C03-07DF-5FC47FD77739}"/>
              </a:ext>
            </a:extLst>
          </p:cNvPr>
          <p:cNvSpPr>
            <a:spLocks noGrp="1"/>
          </p:cNvSpPr>
          <p:nvPr>
            <p:ph type="sldNum" sz="quarter" idx="12"/>
          </p:nvPr>
        </p:nvSpPr>
        <p:spPr/>
        <p:txBody>
          <a:bodyPr/>
          <a:lstStyle/>
          <a:p>
            <a:fld id="{E33FE617-501C-4B2E-9B73-AECE04F61A83}" type="slidenum">
              <a:rPr lang="en-US" smtClean="0"/>
              <a:t>19</a:t>
            </a:fld>
            <a:endParaRPr lang="en-US" dirty="0"/>
          </a:p>
        </p:txBody>
      </p:sp>
    </p:spTree>
    <p:extLst>
      <p:ext uri="{BB962C8B-B14F-4D97-AF65-F5344CB8AC3E}">
        <p14:creationId xmlns:p14="http://schemas.microsoft.com/office/powerpoint/2010/main" val="3331823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9D07F-1E0E-FC03-5A33-7096DB9B5D2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CC65AB0-0DB5-EAE6-E090-B8CC0485CD81}"/>
              </a:ext>
            </a:extLst>
          </p:cNvPr>
          <p:cNvSpPr>
            <a:spLocks noGrp="1"/>
          </p:cNvSpPr>
          <p:nvPr>
            <p:ph type="subTitle" idx="1"/>
          </p:nvPr>
        </p:nvSpPr>
        <p:spPr>
          <a:xfrm>
            <a:off x="4155778" y="2582647"/>
            <a:ext cx="6770256" cy="1096899"/>
          </a:xfrm>
        </p:spPr>
        <p:txBody>
          <a:bodyPr/>
          <a:lstStyle/>
          <a:p>
            <a:pPr algn="l"/>
            <a:r>
              <a:rPr lang="en-US" b="1" i="1" dirty="0"/>
              <a:t>Predicated on the bestseller:</a:t>
            </a:r>
          </a:p>
          <a:p>
            <a:pPr algn="l"/>
            <a:r>
              <a:rPr lang="en-US" b="1" i="1" dirty="0"/>
              <a:t>Unveiling the 7 Habits of Highly Effective People</a:t>
            </a:r>
          </a:p>
        </p:txBody>
      </p:sp>
      <p:pic>
        <p:nvPicPr>
          <p:cNvPr id="6" name="Picture 5" descr="A white background with black text&#10;&#10;Description automatically generated">
            <a:extLst>
              <a:ext uri="{FF2B5EF4-FFF2-40B4-BE49-F238E27FC236}">
                <a16:creationId xmlns:a16="http://schemas.microsoft.com/office/drawing/2014/main" id="{9EC1D488-8CB6-6236-E1D4-C2C0606C1C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3658" y="4228950"/>
            <a:ext cx="2566318" cy="2272750"/>
          </a:xfrm>
          <a:prstGeom prst="rect">
            <a:avLst/>
          </a:prstGeom>
          <a:ln w="28575">
            <a:solidFill>
              <a:schemeClr val="tx1"/>
            </a:solidFill>
          </a:ln>
        </p:spPr>
      </p:pic>
      <p:pic>
        <p:nvPicPr>
          <p:cNvPr id="8" name="Picture 7" descr="A book cover with text on it&#10;&#10;AI-generated content may be incorrect.">
            <a:extLst>
              <a:ext uri="{FF2B5EF4-FFF2-40B4-BE49-F238E27FC236}">
                <a16:creationId xmlns:a16="http://schemas.microsoft.com/office/drawing/2014/main" id="{C156F3AF-4897-C64E-F036-91A3C0A034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913" y="1118201"/>
            <a:ext cx="3140637" cy="4923161"/>
          </a:xfrm>
          <a:prstGeom prst="rect">
            <a:avLst/>
          </a:prstGeom>
        </p:spPr>
      </p:pic>
      <p:sp>
        <p:nvSpPr>
          <p:cNvPr id="9" name="Slide Number Placeholder 8">
            <a:extLst>
              <a:ext uri="{FF2B5EF4-FFF2-40B4-BE49-F238E27FC236}">
                <a16:creationId xmlns:a16="http://schemas.microsoft.com/office/drawing/2014/main" id="{EDDAA46A-B674-32C5-5CCD-19FD5FD8C71E}"/>
              </a:ext>
            </a:extLst>
          </p:cNvPr>
          <p:cNvSpPr>
            <a:spLocks noGrp="1"/>
          </p:cNvSpPr>
          <p:nvPr>
            <p:ph type="sldNum" sz="quarter" idx="12"/>
          </p:nvPr>
        </p:nvSpPr>
        <p:spPr/>
        <p:txBody>
          <a:bodyPr/>
          <a:lstStyle/>
          <a:p>
            <a:fld id="{E33FE617-501C-4B2E-9B73-AECE04F61A83}" type="slidenum">
              <a:rPr lang="en-US" smtClean="0"/>
              <a:t>2</a:t>
            </a:fld>
            <a:endParaRPr lang="en-US"/>
          </a:p>
        </p:txBody>
      </p:sp>
    </p:spTree>
    <p:extLst>
      <p:ext uri="{BB962C8B-B14F-4D97-AF65-F5344CB8AC3E}">
        <p14:creationId xmlns:p14="http://schemas.microsoft.com/office/powerpoint/2010/main" val="773349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29676-EB61-8700-908C-32D5DCDF4A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6DC6D3-D0AA-01A4-9E0E-41A447B32AD5}"/>
              </a:ext>
            </a:extLst>
          </p:cNvPr>
          <p:cNvSpPr>
            <a:spLocks noGrp="1"/>
          </p:cNvSpPr>
          <p:nvPr>
            <p:ph type="title"/>
          </p:nvPr>
        </p:nvSpPr>
        <p:spPr>
          <a:xfrm>
            <a:off x="677334" y="609600"/>
            <a:ext cx="8981016" cy="1320800"/>
          </a:xfrm>
        </p:spPr>
        <p:txBody>
          <a:bodyPr>
            <a:normAutofit fontScale="90000"/>
          </a:bodyPr>
          <a:lstStyle/>
          <a:p>
            <a:r>
              <a:rPr lang="en-US" dirty="0">
                <a:solidFill>
                  <a:schemeClr val="accent2">
                    <a:lumMod val="75000"/>
                  </a:schemeClr>
                </a:solidFill>
              </a:rPr>
              <a:t>Leaders! </a:t>
            </a:r>
            <a:br>
              <a:rPr lang="en-US" dirty="0">
                <a:solidFill>
                  <a:schemeClr val="accent2">
                    <a:lumMod val="75000"/>
                  </a:schemeClr>
                </a:solidFill>
              </a:rPr>
            </a:br>
            <a:r>
              <a:rPr lang="en-US" dirty="0">
                <a:solidFill>
                  <a:schemeClr val="accent2">
                    <a:lumMod val="75000"/>
                  </a:schemeClr>
                </a:solidFill>
              </a:rPr>
              <a:t>Heed Habit 5– Seek First to Understand, Then be Understood</a:t>
            </a:r>
          </a:p>
        </p:txBody>
      </p:sp>
      <p:sp>
        <p:nvSpPr>
          <p:cNvPr id="3" name="Content Placeholder 2">
            <a:extLst>
              <a:ext uri="{FF2B5EF4-FFF2-40B4-BE49-F238E27FC236}">
                <a16:creationId xmlns:a16="http://schemas.microsoft.com/office/drawing/2014/main" id="{742017D6-F0A1-B0B2-A2B0-E7C79F07CF9E}"/>
              </a:ext>
            </a:extLst>
          </p:cNvPr>
          <p:cNvSpPr>
            <a:spLocks noGrp="1"/>
          </p:cNvSpPr>
          <p:nvPr>
            <p:ph idx="1"/>
          </p:nvPr>
        </p:nvSpPr>
        <p:spPr>
          <a:xfrm>
            <a:off x="677334" y="2258557"/>
            <a:ext cx="8596668" cy="3880773"/>
          </a:xfrm>
        </p:spPr>
        <p:txBody>
          <a:bodyPr/>
          <a:lstStyle/>
          <a:p>
            <a:r>
              <a:rPr lang="en-US" dirty="0"/>
              <a:t>Are you preparing your reply when someone else is talking?</a:t>
            </a:r>
          </a:p>
          <a:p>
            <a:r>
              <a:rPr lang="en-US" dirty="0"/>
              <a:t>When you truly listen, the whole relationship is transformed</a:t>
            </a:r>
          </a:p>
          <a:p>
            <a:endParaRPr lang="en-US" dirty="0"/>
          </a:p>
          <a:p>
            <a:endParaRPr lang="en-US" dirty="0"/>
          </a:p>
          <a:p>
            <a:pPr marL="0" indent="0">
              <a:buNone/>
            </a:pPr>
            <a:r>
              <a:rPr lang="en-US" dirty="0"/>
              <a:t>People do not listen with empathy. They listed from within their autobiography</a:t>
            </a:r>
          </a:p>
          <a:p>
            <a:pPr marL="0" indent="0" algn="r">
              <a:buNone/>
            </a:pPr>
            <a:r>
              <a:rPr lang="en-US" dirty="0"/>
              <a:t>	- Stephen Covey</a:t>
            </a:r>
          </a:p>
        </p:txBody>
      </p:sp>
      <p:sp>
        <p:nvSpPr>
          <p:cNvPr id="5" name="Slide Number Placeholder 4">
            <a:extLst>
              <a:ext uri="{FF2B5EF4-FFF2-40B4-BE49-F238E27FC236}">
                <a16:creationId xmlns:a16="http://schemas.microsoft.com/office/drawing/2014/main" id="{3B313456-3AEB-45D9-5D06-F940AC6988A6}"/>
              </a:ext>
            </a:extLst>
          </p:cNvPr>
          <p:cNvSpPr>
            <a:spLocks noGrp="1"/>
          </p:cNvSpPr>
          <p:nvPr>
            <p:ph type="sldNum" sz="quarter" idx="12"/>
          </p:nvPr>
        </p:nvSpPr>
        <p:spPr/>
        <p:txBody>
          <a:bodyPr/>
          <a:lstStyle/>
          <a:p>
            <a:fld id="{E33FE617-501C-4B2E-9B73-AECE04F61A83}" type="slidenum">
              <a:rPr lang="en-US" smtClean="0"/>
              <a:t>20</a:t>
            </a:fld>
            <a:endParaRPr lang="en-US" dirty="0"/>
          </a:p>
        </p:txBody>
      </p:sp>
    </p:spTree>
    <p:extLst>
      <p:ext uri="{BB962C8B-B14F-4D97-AF65-F5344CB8AC3E}">
        <p14:creationId xmlns:p14="http://schemas.microsoft.com/office/powerpoint/2010/main" val="2684707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B9D91-E8D4-2A08-FBD0-1E87EA5B8198}"/>
              </a:ext>
            </a:extLst>
          </p:cNvPr>
          <p:cNvSpPr>
            <a:spLocks noGrp="1"/>
          </p:cNvSpPr>
          <p:nvPr>
            <p:ph type="title"/>
          </p:nvPr>
        </p:nvSpPr>
        <p:spPr/>
        <p:txBody>
          <a:bodyPr/>
          <a:lstStyle/>
          <a:p>
            <a:r>
              <a:rPr lang="en-US" dirty="0"/>
              <a:t>Habit 6: Synergize</a:t>
            </a:r>
          </a:p>
        </p:txBody>
      </p:sp>
      <p:sp>
        <p:nvSpPr>
          <p:cNvPr id="3" name="Content Placeholder 2">
            <a:extLst>
              <a:ext uri="{FF2B5EF4-FFF2-40B4-BE49-F238E27FC236}">
                <a16:creationId xmlns:a16="http://schemas.microsoft.com/office/drawing/2014/main" id="{B2BF5F88-1BA1-BA43-757E-D7DD15A30049}"/>
              </a:ext>
            </a:extLst>
          </p:cNvPr>
          <p:cNvSpPr>
            <a:spLocks noGrp="1"/>
          </p:cNvSpPr>
          <p:nvPr>
            <p:ph idx="1"/>
          </p:nvPr>
        </p:nvSpPr>
        <p:spPr/>
        <p:txBody>
          <a:bodyPr>
            <a:normAutofit fontScale="92500" lnSpcReduction="20000"/>
          </a:bodyPr>
          <a:lstStyle/>
          <a:p>
            <a:r>
              <a:rPr lang="en-US" b="0" i="0" dirty="0">
                <a:solidFill>
                  <a:srgbClr val="474747"/>
                </a:solidFill>
                <a:effectLst/>
                <a:latin typeface="Google Sans"/>
              </a:rPr>
              <a:t>Habit 6: Synergize is about </a:t>
            </a:r>
            <a:r>
              <a:rPr lang="en-US" b="0" i="0" dirty="0">
                <a:solidFill>
                  <a:srgbClr val="040C28"/>
                </a:solidFill>
                <a:effectLst/>
                <a:latin typeface="Google Sans"/>
              </a:rPr>
              <a:t>working together to find new solutions to challenging problems</a:t>
            </a:r>
            <a:r>
              <a:rPr lang="en-US" b="0" i="0" dirty="0">
                <a:solidFill>
                  <a:srgbClr val="474747"/>
                </a:solidFill>
                <a:effectLst/>
                <a:latin typeface="Google Sans"/>
              </a:rPr>
              <a:t>. Synergy is when the sum is greater than its parts. It's often expressed as an equation where 1 + 1 = 3, 10, or 1,000.</a:t>
            </a:r>
          </a:p>
          <a:p>
            <a:endParaRPr lang="en-US" dirty="0">
              <a:solidFill>
                <a:srgbClr val="474747"/>
              </a:solidFill>
              <a:latin typeface="Google Sans"/>
            </a:endParaRPr>
          </a:p>
          <a:p>
            <a:pPr algn="l">
              <a:spcAft>
                <a:spcPts val="300"/>
              </a:spcAft>
              <a:buFont typeface="+mj-lt"/>
              <a:buAutoNum type="arabicPeriod"/>
            </a:pPr>
            <a:r>
              <a:rPr lang="en-US" b="0" i="0" dirty="0">
                <a:solidFill>
                  <a:srgbClr val="1F1F1F"/>
                </a:solidFill>
                <a:effectLst/>
                <a:latin typeface="Google Sans"/>
              </a:rPr>
              <a:t>They must have similar goals.</a:t>
            </a:r>
          </a:p>
          <a:p>
            <a:pPr algn="l">
              <a:spcAft>
                <a:spcPts val="300"/>
              </a:spcAft>
              <a:buFont typeface="+mj-lt"/>
              <a:buAutoNum type="arabicPeriod"/>
            </a:pPr>
            <a:r>
              <a:rPr lang="en-US" b="0" i="0" dirty="0">
                <a:solidFill>
                  <a:srgbClr val="1F1F1F"/>
                </a:solidFill>
                <a:effectLst/>
                <a:latin typeface="Google Sans"/>
              </a:rPr>
              <a:t>They have a sense of self.</a:t>
            </a:r>
          </a:p>
          <a:p>
            <a:pPr algn="l">
              <a:spcAft>
                <a:spcPts val="300"/>
              </a:spcAft>
              <a:buFont typeface="+mj-lt"/>
              <a:buAutoNum type="arabicPeriod"/>
            </a:pPr>
            <a:r>
              <a:rPr lang="en-US" b="0" i="0" dirty="0">
                <a:solidFill>
                  <a:srgbClr val="1F1F1F"/>
                </a:solidFill>
                <a:effectLst/>
                <a:latin typeface="Google Sans"/>
              </a:rPr>
              <a:t>They stay open to new ideas.</a:t>
            </a:r>
          </a:p>
          <a:p>
            <a:pPr algn="l">
              <a:spcAft>
                <a:spcPts val="300"/>
              </a:spcAft>
              <a:buFont typeface="+mj-lt"/>
              <a:buAutoNum type="arabicPeriod"/>
            </a:pPr>
            <a:r>
              <a:rPr lang="en-US" b="0" i="0" dirty="0">
                <a:solidFill>
                  <a:srgbClr val="1F1F1F"/>
                </a:solidFill>
                <a:effectLst/>
                <a:latin typeface="Google Sans"/>
              </a:rPr>
              <a:t>They embrace trust.</a:t>
            </a:r>
          </a:p>
          <a:p>
            <a:pPr algn="l">
              <a:spcAft>
                <a:spcPts val="300"/>
              </a:spcAft>
              <a:buFont typeface="+mj-lt"/>
              <a:buAutoNum type="arabicPeriod"/>
            </a:pPr>
            <a:r>
              <a:rPr lang="en-US" b="0" i="0" dirty="0">
                <a:solidFill>
                  <a:srgbClr val="1F1F1F"/>
                </a:solidFill>
                <a:effectLst/>
                <a:latin typeface="Google Sans"/>
              </a:rPr>
              <a:t>They should understand that the best to do things is by working together.</a:t>
            </a:r>
          </a:p>
          <a:p>
            <a:pPr algn="l">
              <a:spcAft>
                <a:spcPts val="300"/>
              </a:spcAft>
              <a:buFont typeface="+mj-lt"/>
              <a:buAutoNum type="arabicPeriod"/>
            </a:pPr>
            <a:r>
              <a:rPr lang="en-US" b="0" i="0" dirty="0">
                <a:solidFill>
                  <a:srgbClr val="1F1F1F"/>
                </a:solidFill>
                <a:effectLst/>
                <a:latin typeface="Google Sans"/>
              </a:rPr>
              <a:t>They show respect to each other.</a:t>
            </a:r>
          </a:p>
          <a:p>
            <a:pPr algn="l">
              <a:spcAft>
                <a:spcPts val="300"/>
              </a:spcAft>
              <a:buFont typeface="+mj-lt"/>
              <a:buAutoNum type="arabicPeriod"/>
            </a:pPr>
            <a:r>
              <a:rPr lang="en-US" b="0" i="0" dirty="0">
                <a:solidFill>
                  <a:srgbClr val="1F1F1F"/>
                </a:solidFill>
                <a:effectLst/>
                <a:latin typeface="Google Sans"/>
              </a:rPr>
              <a:t>They must have the courage to apologize.</a:t>
            </a:r>
          </a:p>
          <a:p>
            <a:endParaRPr lang="en-US" dirty="0"/>
          </a:p>
        </p:txBody>
      </p:sp>
      <p:pic>
        <p:nvPicPr>
          <p:cNvPr id="5" name="Picture 4" descr="A diagram of the levels of communication&#10;&#10;Description automatically generated">
            <a:extLst>
              <a:ext uri="{FF2B5EF4-FFF2-40B4-BE49-F238E27FC236}">
                <a16:creationId xmlns:a16="http://schemas.microsoft.com/office/drawing/2014/main" id="{020F69A0-C4BF-ED7D-F457-48FFEC5B5B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8601" y="241608"/>
            <a:ext cx="3094546" cy="1688792"/>
          </a:xfrm>
          <a:prstGeom prst="rect">
            <a:avLst/>
          </a:prstGeom>
        </p:spPr>
      </p:pic>
      <p:grpSp>
        <p:nvGrpSpPr>
          <p:cNvPr id="11" name="Group 10">
            <a:extLst>
              <a:ext uri="{FF2B5EF4-FFF2-40B4-BE49-F238E27FC236}">
                <a16:creationId xmlns:a16="http://schemas.microsoft.com/office/drawing/2014/main" id="{490132A4-2252-574D-54E1-C951797DBC03}"/>
              </a:ext>
            </a:extLst>
          </p:cNvPr>
          <p:cNvGrpSpPr/>
          <p:nvPr/>
        </p:nvGrpSpPr>
        <p:grpSpPr>
          <a:xfrm>
            <a:off x="10822597" y="4648778"/>
            <a:ext cx="1115010" cy="557646"/>
            <a:chOff x="10969217" y="6180083"/>
            <a:chExt cx="1115010" cy="557646"/>
          </a:xfrm>
        </p:grpSpPr>
        <p:pic>
          <p:nvPicPr>
            <p:cNvPr id="12" name="Picture 11" descr="A white background with black text&#10;&#10;Description automatically generated">
              <a:extLst>
                <a:ext uri="{FF2B5EF4-FFF2-40B4-BE49-F238E27FC236}">
                  <a16:creationId xmlns:a16="http://schemas.microsoft.com/office/drawing/2014/main" id="{78ABF178-E5B8-2DC3-15C4-73202EB20E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4550" y="6180083"/>
              <a:ext cx="629677" cy="557646"/>
            </a:xfrm>
            <a:prstGeom prst="rect">
              <a:avLst/>
            </a:prstGeom>
          </p:spPr>
        </p:pic>
        <p:sp>
          <p:nvSpPr>
            <p:cNvPr id="14" name="Circle: Hollow 13">
              <a:extLst>
                <a:ext uri="{FF2B5EF4-FFF2-40B4-BE49-F238E27FC236}">
                  <a16:creationId xmlns:a16="http://schemas.microsoft.com/office/drawing/2014/main" id="{98E6F1A1-9360-1981-73EF-11BDA9C49AC5}"/>
                </a:ext>
              </a:extLst>
            </p:cNvPr>
            <p:cNvSpPr/>
            <p:nvPr/>
          </p:nvSpPr>
          <p:spPr>
            <a:xfrm>
              <a:off x="10969217" y="6249333"/>
              <a:ext cx="405919" cy="419146"/>
            </a:xfrm>
            <a:prstGeom prst="donut">
              <a:avLst>
                <a:gd name="adj" fmla="val 14342"/>
              </a:avLst>
            </a:prstGeom>
            <a:solidFill>
              <a:srgbClr val="256B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grpSp>
      <p:sp>
        <p:nvSpPr>
          <p:cNvPr id="15" name="Slide Number Placeholder 14">
            <a:extLst>
              <a:ext uri="{FF2B5EF4-FFF2-40B4-BE49-F238E27FC236}">
                <a16:creationId xmlns:a16="http://schemas.microsoft.com/office/drawing/2014/main" id="{5A97B1EC-7A3B-42E5-DD42-B1D7177E115D}"/>
              </a:ext>
            </a:extLst>
          </p:cNvPr>
          <p:cNvSpPr>
            <a:spLocks noGrp="1"/>
          </p:cNvSpPr>
          <p:nvPr>
            <p:ph type="sldNum" sz="quarter" idx="12"/>
          </p:nvPr>
        </p:nvSpPr>
        <p:spPr/>
        <p:txBody>
          <a:bodyPr/>
          <a:lstStyle/>
          <a:p>
            <a:fld id="{E33FE617-501C-4B2E-9B73-AECE04F61A83}" type="slidenum">
              <a:rPr lang="en-US" smtClean="0"/>
              <a:t>21</a:t>
            </a:fld>
            <a:endParaRPr lang="en-US" dirty="0"/>
          </a:p>
        </p:txBody>
      </p:sp>
    </p:spTree>
    <p:extLst>
      <p:ext uri="{BB962C8B-B14F-4D97-AF65-F5344CB8AC3E}">
        <p14:creationId xmlns:p14="http://schemas.microsoft.com/office/powerpoint/2010/main" val="4089801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2B35D9-3EE8-6D70-242F-86210E1163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798C2D-945A-F276-C1D2-A20666D251D3}"/>
              </a:ext>
            </a:extLst>
          </p:cNvPr>
          <p:cNvSpPr>
            <a:spLocks noGrp="1"/>
          </p:cNvSpPr>
          <p:nvPr>
            <p:ph type="title"/>
          </p:nvPr>
        </p:nvSpPr>
        <p:spPr/>
        <p:txBody>
          <a:bodyPr>
            <a:normAutofit/>
          </a:bodyPr>
          <a:lstStyle/>
          <a:p>
            <a:r>
              <a:rPr lang="en-US" dirty="0">
                <a:solidFill>
                  <a:schemeClr val="accent2">
                    <a:lumMod val="75000"/>
                  </a:schemeClr>
                </a:solidFill>
              </a:rPr>
              <a:t>Leaders! </a:t>
            </a:r>
            <a:br>
              <a:rPr lang="en-US" dirty="0">
                <a:solidFill>
                  <a:schemeClr val="accent2">
                    <a:lumMod val="75000"/>
                  </a:schemeClr>
                </a:solidFill>
              </a:rPr>
            </a:br>
            <a:r>
              <a:rPr lang="en-US" dirty="0">
                <a:solidFill>
                  <a:schemeClr val="accent2">
                    <a:lumMod val="75000"/>
                  </a:schemeClr>
                </a:solidFill>
              </a:rPr>
              <a:t>Heed Habit 6– Synergize</a:t>
            </a:r>
          </a:p>
        </p:txBody>
      </p:sp>
      <p:sp>
        <p:nvSpPr>
          <p:cNvPr id="3" name="Content Placeholder 2">
            <a:extLst>
              <a:ext uri="{FF2B5EF4-FFF2-40B4-BE49-F238E27FC236}">
                <a16:creationId xmlns:a16="http://schemas.microsoft.com/office/drawing/2014/main" id="{94E76739-B2A9-9546-EC82-B9AC6AF17C0C}"/>
              </a:ext>
            </a:extLst>
          </p:cNvPr>
          <p:cNvSpPr>
            <a:spLocks noGrp="1"/>
          </p:cNvSpPr>
          <p:nvPr>
            <p:ph idx="1"/>
          </p:nvPr>
        </p:nvSpPr>
        <p:spPr/>
        <p:txBody>
          <a:bodyPr/>
          <a:lstStyle/>
          <a:p>
            <a:r>
              <a:rPr lang="en-US" dirty="0"/>
              <a:t>This habit is the endowment of </a:t>
            </a:r>
            <a:r>
              <a:rPr lang="en-US" i="1" dirty="0"/>
              <a:t>creativity</a:t>
            </a:r>
          </a:p>
          <a:p>
            <a:r>
              <a:rPr lang="en-US" i="1" dirty="0"/>
              <a:t>Most important commitment to business:</a:t>
            </a:r>
          </a:p>
          <a:p>
            <a:pPr lvl="1"/>
            <a:r>
              <a:rPr lang="en-US" i="1" dirty="0"/>
              <a:t>Never badmouth  - be loyal to people who are absent to gain trust with those who are present </a:t>
            </a:r>
          </a:p>
          <a:p>
            <a:endParaRPr lang="en-US" i="1" dirty="0"/>
          </a:p>
          <a:p>
            <a:endParaRPr lang="en-US" i="1" dirty="0"/>
          </a:p>
          <a:p>
            <a:pPr marL="0" indent="0">
              <a:buNone/>
            </a:pPr>
            <a:r>
              <a:rPr lang="en-US" i="1" dirty="0"/>
              <a:t>When you get into synergetic communication, you leave position. You understand basic underlying needs and interests and find solutions to satisfy them both </a:t>
            </a:r>
          </a:p>
          <a:p>
            <a:endParaRPr lang="en-US" dirty="0"/>
          </a:p>
        </p:txBody>
      </p:sp>
      <p:sp>
        <p:nvSpPr>
          <p:cNvPr id="5" name="Slide Number Placeholder 4">
            <a:extLst>
              <a:ext uri="{FF2B5EF4-FFF2-40B4-BE49-F238E27FC236}">
                <a16:creationId xmlns:a16="http://schemas.microsoft.com/office/drawing/2014/main" id="{7A560047-FA31-7A5D-28AA-A71DE1721FA7}"/>
              </a:ext>
            </a:extLst>
          </p:cNvPr>
          <p:cNvSpPr>
            <a:spLocks noGrp="1"/>
          </p:cNvSpPr>
          <p:nvPr>
            <p:ph type="sldNum" sz="quarter" idx="12"/>
          </p:nvPr>
        </p:nvSpPr>
        <p:spPr/>
        <p:txBody>
          <a:bodyPr/>
          <a:lstStyle/>
          <a:p>
            <a:fld id="{E33FE617-501C-4B2E-9B73-AECE04F61A83}" type="slidenum">
              <a:rPr lang="en-US" smtClean="0"/>
              <a:t>22</a:t>
            </a:fld>
            <a:endParaRPr lang="en-US" dirty="0"/>
          </a:p>
        </p:txBody>
      </p:sp>
    </p:spTree>
    <p:extLst>
      <p:ext uri="{BB962C8B-B14F-4D97-AF65-F5344CB8AC3E}">
        <p14:creationId xmlns:p14="http://schemas.microsoft.com/office/powerpoint/2010/main" val="6317376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DD50E-089F-7EA9-FF8D-21382D898E0E}"/>
              </a:ext>
            </a:extLst>
          </p:cNvPr>
          <p:cNvSpPr>
            <a:spLocks noGrp="1"/>
          </p:cNvSpPr>
          <p:nvPr>
            <p:ph type="title"/>
          </p:nvPr>
        </p:nvSpPr>
        <p:spPr/>
        <p:txBody>
          <a:bodyPr/>
          <a:lstStyle/>
          <a:p>
            <a:r>
              <a:rPr lang="en-US" dirty="0"/>
              <a:t>Habit 7: Sharpen the Saw</a:t>
            </a:r>
          </a:p>
        </p:txBody>
      </p:sp>
      <p:sp>
        <p:nvSpPr>
          <p:cNvPr id="3" name="Content Placeholder 2">
            <a:extLst>
              <a:ext uri="{FF2B5EF4-FFF2-40B4-BE49-F238E27FC236}">
                <a16:creationId xmlns:a16="http://schemas.microsoft.com/office/drawing/2014/main" id="{E72232CA-5393-E0E6-D452-BA8109316961}"/>
              </a:ext>
            </a:extLst>
          </p:cNvPr>
          <p:cNvSpPr>
            <a:spLocks noGrp="1"/>
          </p:cNvSpPr>
          <p:nvPr>
            <p:ph idx="1"/>
          </p:nvPr>
        </p:nvSpPr>
        <p:spPr>
          <a:xfrm>
            <a:off x="677334" y="1498601"/>
            <a:ext cx="8596668" cy="4542762"/>
          </a:xfrm>
        </p:spPr>
        <p:txBody>
          <a:bodyPr>
            <a:normAutofit fontScale="85000" lnSpcReduction="20000"/>
          </a:bodyPr>
          <a:lstStyle/>
          <a:p>
            <a:r>
              <a:rPr lang="en-US" sz="2300" b="0" i="0" dirty="0">
                <a:solidFill>
                  <a:srgbClr val="101820"/>
                </a:solidFill>
                <a:effectLst/>
                <a:latin typeface="Rand"/>
              </a:rPr>
              <a:t>Dull or rusty tools are much less effective than clean and sharp tools. The same is true for us. This habit is about preserving and enhancing the greatest asset we have to deal with life and contribute—ourselves. It’s about balancing the four dimensions of body, heart, mind, and spirit.</a:t>
            </a:r>
          </a:p>
          <a:p>
            <a:endParaRPr lang="en-US" sz="2300" dirty="0">
              <a:solidFill>
                <a:srgbClr val="101820"/>
              </a:solidFill>
              <a:latin typeface="Rand"/>
            </a:endParaRPr>
          </a:p>
          <a:p>
            <a:pPr algn="l">
              <a:lnSpc>
                <a:spcPts val="1875"/>
              </a:lnSpc>
              <a:spcAft>
                <a:spcPts val="1500"/>
              </a:spcAft>
            </a:pPr>
            <a:r>
              <a:rPr lang="en-US" sz="2300" b="0" i="0" dirty="0">
                <a:solidFill>
                  <a:srgbClr val="101820"/>
                </a:solidFill>
                <a:effectLst/>
                <a:latin typeface="Rand"/>
              </a:rPr>
              <a:t>To achieve balance in our self-care means taking the necessary time to renew each of the four human dimensions.</a:t>
            </a:r>
          </a:p>
          <a:p>
            <a:pPr algn="l">
              <a:spcAft>
                <a:spcPts val="1500"/>
              </a:spcAft>
              <a:buFont typeface="Arial" panose="020B0604020202020204" pitchFamily="34" charset="0"/>
              <a:buChar char="•"/>
            </a:pPr>
            <a:r>
              <a:rPr lang="en-US" sz="2300" b="0" i="0" dirty="0">
                <a:solidFill>
                  <a:srgbClr val="101820"/>
                </a:solidFill>
                <a:effectLst/>
                <a:latin typeface="Rand"/>
              </a:rPr>
              <a:t>Body: Exercising, eating well, getting enough sleep</a:t>
            </a:r>
          </a:p>
          <a:p>
            <a:pPr algn="l">
              <a:spcAft>
                <a:spcPts val="1500"/>
              </a:spcAft>
              <a:buFont typeface="Arial" panose="020B0604020202020204" pitchFamily="34" charset="0"/>
              <a:buChar char="•"/>
            </a:pPr>
            <a:r>
              <a:rPr lang="en-US" sz="2300" b="0" i="0" dirty="0">
                <a:solidFill>
                  <a:srgbClr val="101820"/>
                </a:solidFill>
                <a:effectLst/>
                <a:latin typeface="Rand"/>
              </a:rPr>
              <a:t>Heart: Investing in our relationships</a:t>
            </a:r>
          </a:p>
          <a:p>
            <a:pPr algn="l">
              <a:spcAft>
                <a:spcPts val="1500"/>
              </a:spcAft>
              <a:buFont typeface="Arial" panose="020B0604020202020204" pitchFamily="34" charset="0"/>
              <a:buChar char="•"/>
            </a:pPr>
            <a:r>
              <a:rPr lang="en-US" sz="2300" b="0" i="0" dirty="0">
                <a:solidFill>
                  <a:srgbClr val="101820"/>
                </a:solidFill>
                <a:effectLst/>
                <a:latin typeface="Rand"/>
              </a:rPr>
              <a:t>Mind: Growing our knowledge and skill</a:t>
            </a:r>
          </a:p>
          <a:p>
            <a:pPr algn="l">
              <a:spcAft>
                <a:spcPts val="1500"/>
              </a:spcAft>
              <a:buFont typeface="Arial" panose="020B0604020202020204" pitchFamily="34" charset="0"/>
              <a:buChar char="•"/>
            </a:pPr>
            <a:r>
              <a:rPr lang="en-US" sz="2300" b="0" i="0" dirty="0">
                <a:solidFill>
                  <a:srgbClr val="101820"/>
                </a:solidFill>
                <a:effectLst/>
                <a:latin typeface="Rand"/>
              </a:rPr>
              <a:t>Spirit: Spending time on activities that align with our deepest values</a:t>
            </a:r>
          </a:p>
          <a:p>
            <a:endParaRPr lang="en-US" dirty="0"/>
          </a:p>
        </p:txBody>
      </p:sp>
      <p:pic>
        <p:nvPicPr>
          <p:cNvPr id="5" name="Picture 4" descr="A diagram of the five elements&#10;&#10;Description automatically generated">
            <a:extLst>
              <a:ext uri="{FF2B5EF4-FFF2-40B4-BE49-F238E27FC236}">
                <a16:creationId xmlns:a16="http://schemas.microsoft.com/office/drawing/2014/main" id="{27432222-8A80-D887-3596-F502D756A3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8054" y="3520895"/>
            <a:ext cx="3106611" cy="2306659"/>
          </a:xfrm>
          <a:prstGeom prst="rect">
            <a:avLst/>
          </a:prstGeom>
          <a:ln>
            <a:solidFill>
              <a:schemeClr val="accent2">
                <a:lumMod val="75000"/>
              </a:schemeClr>
            </a:solidFill>
          </a:ln>
        </p:spPr>
      </p:pic>
      <p:sp>
        <p:nvSpPr>
          <p:cNvPr id="11" name="Slide Number Placeholder 10">
            <a:extLst>
              <a:ext uri="{FF2B5EF4-FFF2-40B4-BE49-F238E27FC236}">
                <a16:creationId xmlns:a16="http://schemas.microsoft.com/office/drawing/2014/main" id="{4728B624-DC67-E0E7-1FB3-6EC7D375C663}"/>
              </a:ext>
            </a:extLst>
          </p:cNvPr>
          <p:cNvSpPr>
            <a:spLocks noGrp="1"/>
          </p:cNvSpPr>
          <p:nvPr>
            <p:ph type="sldNum" sz="quarter" idx="12"/>
          </p:nvPr>
        </p:nvSpPr>
        <p:spPr/>
        <p:txBody>
          <a:bodyPr/>
          <a:lstStyle/>
          <a:p>
            <a:fld id="{E33FE617-501C-4B2E-9B73-AECE04F61A83}" type="slidenum">
              <a:rPr lang="en-US" smtClean="0"/>
              <a:t>23</a:t>
            </a:fld>
            <a:endParaRPr lang="en-US" dirty="0"/>
          </a:p>
        </p:txBody>
      </p:sp>
    </p:spTree>
    <p:extLst>
      <p:ext uri="{BB962C8B-B14F-4D97-AF65-F5344CB8AC3E}">
        <p14:creationId xmlns:p14="http://schemas.microsoft.com/office/powerpoint/2010/main" val="411669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47282-B8A1-D8A4-7723-6BBDFEB53D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77CB47-BAB6-42CC-2A5C-A5AD2BE418BB}"/>
              </a:ext>
            </a:extLst>
          </p:cNvPr>
          <p:cNvSpPr>
            <a:spLocks noGrp="1"/>
          </p:cNvSpPr>
          <p:nvPr>
            <p:ph type="title"/>
          </p:nvPr>
        </p:nvSpPr>
        <p:spPr/>
        <p:txBody>
          <a:bodyPr/>
          <a:lstStyle/>
          <a:p>
            <a:r>
              <a:rPr lang="en-US" dirty="0">
                <a:solidFill>
                  <a:schemeClr val="accent2">
                    <a:lumMod val="75000"/>
                  </a:schemeClr>
                </a:solidFill>
              </a:rPr>
              <a:t>Leaders! </a:t>
            </a:r>
            <a:br>
              <a:rPr lang="en-US" dirty="0">
                <a:solidFill>
                  <a:schemeClr val="accent2">
                    <a:lumMod val="75000"/>
                  </a:schemeClr>
                </a:solidFill>
              </a:rPr>
            </a:br>
            <a:r>
              <a:rPr lang="en-US" dirty="0">
                <a:solidFill>
                  <a:schemeClr val="accent2">
                    <a:lumMod val="75000"/>
                  </a:schemeClr>
                </a:solidFill>
              </a:rPr>
              <a:t>Heed Habit 7– Sharpen the Saw</a:t>
            </a:r>
          </a:p>
        </p:txBody>
      </p:sp>
      <p:sp>
        <p:nvSpPr>
          <p:cNvPr id="3" name="Content Placeholder 2">
            <a:extLst>
              <a:ext uri="{FF2B5EF4-FFF2-40B4-BE49-F238E27FC236}">
                <a16:creationId xmlns:a16="http://schemas.microsoft.com/office/drawing/2014/main" id="{5DC2B90F-59B8-D573-924D-47367E3C1AED}"/>
              </a:ext>
            </a:extLst>
          </p:cNvPr>
          <p:cNvSpPr>
            <a:spLocks noGrp="1"/>
          </p:cNvSpPr>
          <p:nvPr>
            <p:ph idx="1"/>
          </p:nvPr>
        </p:nvSpPr>
        <p:spPr/>
        <p:txBody>
          <a:bodyPr/>
          <a:lstStyle/>
          <a:p>
            <a:r>
              <a:rPr lang="en-US" dirty="0"/>
              <a:t>This is the unique endowment of continuous improvement or self </a:t>
            </a:r>
            <a:r>
              <a:rPr lang="en-US" dirty="0" err="1"/>
              <a:t>renewar</a:t>
            </a:r>
            <a:r>
              <a:rPr lang="en-US" dirty="0"/>
              <a:t> to overcome entropy.</a:t>
            </a:r>
          </a:p>
          <a:p>
            <a:r>
              <a:rPr lang="en-US" dirty="0"/>
              <a:t>If you do not improve and renew yourself constantly, you'll fall into closed systems and styles.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6DC66239-2A53-5A10-8172-0E0084EB5BF0}"/>
              </a:ext>
            </a:extLst>
          </p:cNvPr>
          <p:cNvSpPr>
            <a:spLocks noGrp="1"/>
          </p:cNvSpPr>
          <p:nvPr>
            <p:ph type="sldNum" sz="quarter" idx="12"/>
          </p:nvPr>
        </p:nvSpPr>
        <p:spPr/>
        <p:txBody>
          <a:bodyPr/>
          <a:lstStyle/>
          <a:p>
            <a:fld id="{E33FE617-501C-4B2E-9B73-AECE04F61A83}" type="slidenum">
              <a:rPr lang="en-US" smtClean="0"/>
              <a:t>24</a:t>
            </a:fld>
            <a:endParaRPr lang="en-US" dirty="0"/>
          </a:p>
        </p:txBody>
      </p:sp>
      <p:sp>
        <p:nvSpPr>
          <p:cNvPr id="4" name="Arrow: Left-Right 3">
            <a:extLst>
              <a:ext uri="{FF2B5EF4-FFF2-40B4-BE49-F238E27FC236}">
                <a16:creationId xmlns:a16="http://schemas.microsoft.com/office/drawing/2014/main" id="{E942A2B0-89DF-CF8E-9D2F-80976314EBFD}"/>
              </a:ext>
            </a:extLst>
          </p:cNvPr>
          <p:cNvSpPr/>
          <p:nvPr/>
        </p:nvSpPr>
        <p:spPr>
          <a:xfrm>
            <a:off x="2563586" y="5102679"/>
            <a:ext cx="5151664" cy="509124"/>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45A38A56-1A60-6F5B-9637-285F572D2342}"/>
              </a:ext>
            </a:extLst>
          </p:cNvPr>
          <p:cNvSpPr txBox="1"/>
          <p:nvPr/>
        </p:nvSpPr>
        <p:spPr>
          <a:xfrm>
            <a:off x="522515" y="5176158"/>
            <a:ext cx="2579912" cy="646331"/>
          </a:xfrm>
          <a:prstGeom prst="rect">
            <a:avLst/>
          </a:prstGeom>
          <a:noFill/>
        </p:spPr>
        <p:txBody>
          <a:bodyPr wrap="square" rtlCol="0">
            <a:spAutoFit/>
          </a:bodyPr>
          <a:lstStyle/>
          <a:p>
            <a:r>
              <a:rPr lang="en-US" dirty="0"/>
              <a:t>ENTROPY </a:t>
            </a:r>
          </a:p>
          <a:p>
            <a:r>
              <a:rPr lang="en-US" dirty="0"/>
              <a:t>- WILL BREAK DOWN</a:t>
            </a:r>
          </a:p>
        </p:txBody>
      </p:sp>
      <p:sp>
        <p:nvSpPr>
          <p:cNvPr id="7" name="TextBox 6">
            <a:extLst>
              <a:ext uri="{FF2B5EF4-FFF2-40B4-BE49-F238E27FC236}">
                <a16:creationId xmlns:a16="http://schemas.microsoft.com/office/drawing/2014/main" id="{95E3D5CC-63B0-9F51-96A8-8AF2BBAFC254}"/>
              </a:ext>
            </a:extLst>
          </p:cNvPr>
          <p:cNvSpPr txBox="1"/>
          <p:nvPr/>
        </p:nvSpPr>
        <p:spPr>
          <a:xfrm>
            <a:off x="4539346" y="5167991"/>
            <a:ext cx="1673678" cy="369332"/>
          </a:xfrm>
          <a:prstGeom prst="rect">
            <a:avLst/>
          </a:prstGeom>
          <a:noFill/>
        </p:spPr>
        <p:txBody>
          <a:bodyPr wrap="square" rtlCol="0">
            <a:spAutoFit/>
          </a:bodyPr>
          <a:lstStyle/>
          <a:p>
            <a:r>
              <a:rPr lang="en-US" dirty="0"/>
              <a:t>CONTINUUM</a:t>
            </a:r>
          </a:p>
        </p:txBody>
      </p:sp>
      <p:sp>
        <p:nvSpPr>
          <p:cNvPr id="8" name="TextBox 7">
            <a:extLst>
              <a:ext uri="{FF2B5EF4-FFF2-40B4-BE49-F238E27FC236}">
                <a16:creationId xmlns:a16="http://schemas.microsoft.com/office/drawing/2014/main" id="{03BD24F0-78C2-1C4C-F028-701E50E54CAC}"/>
              </a:ext>
            </a:extLst>
          </p:cNvPr>
          <p:cNvSpPr txBox="1"/>
          <p:nvPr/>
        </p:nvSpPr>
        <p:spPr>
          <a:xfrm>
            <a:off x="7854052" y="5119007"/>
            <a:ext cx="4155611" cy="646331"/>
          </a:xfrm>
          <a:prstGeom prst="rect">
            <a:avLst/>
          </a:prstGeom>
          <a:noFill/>
        </p:spPr>
        <p:txBody>
          <a:bodyPr wrap="square" rtlCol="0">
            <a:spAutoFit/>
          </a:bodyPr>
          <a:lstStyle/>
          <a:p>
            <a:r>
              <a:rPr lang="en-US" dirty="0"/>
              <a:t>IMPROVEMENT, INNOVATION, REFINEMENT</a:t>
            </a:r>
          </a:p>
        </p:txBody>
      </p:sp>
    </p:spTree>
    <p:extLst>
      <p:ext uri="{BB962C8B-B14F-4D97-AF65-F5344CB8AC3E}">
        <p14:creationId xmlns:p14="http://schemas.microsoft.com/office/powerpoint/2010/main" val="1784823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EE9E8-38BF-0110-F6FD-015FE2CE0C4C}"/>
              </a:ext>
            </a:extLst>
          </p:cNvPr>
          <p:cNvSpPr>
            <a:spLocks noGrp="1"/>
          </p:cNvSpPr>
          <p:nvPr>
            <p:ph type="title"/>
          </p:nvPr>
        </p:nvSpPr>
        <p:spPr>
          <a:xfrm>
            <a:off x="1320801" y="2878666"/>
            <a:ext cx="8596668" cy="1320800"/>
          </a:xfrm>
        </p:spPr>
        <p:txBody>
          <a:bodyPr>
            <a:normAutofit/>
          </a:bodyPr>
          <a:lstStyle/>
          <a:p>
            <a:pPr algn="ctr"/>
            <a:r>
              <a:rPr lang="en-US" sz="5400" dirty="0"/>
              <a:t>Open Discussion </a:t>
            </a:r>
          </a:p>
        </p:txBody>
      </p:sp>
      <p:sp>
        <p:nvSpPr>
          <p:cNvPr id="9" name="Slide Number Placeholder 8">
            <a:extLst>
              <a:ext uri="{FF2B5EF4-FFF2-40B4-BE49-F238E27FC236}">
                <a16:creationId xmlns:a16="http://schemas.microsoft.com/office/drawing/2014/main" id="{5BDE583E-C567-77B9-51B3-5EDB628CE883}"/>
              </a:ext>
            </a:extLst>
          </p:cNvPr>
          <p:cNvSpPr>
            <a:spLocks noGrp="1"/>
          </p:cNvSpPr>
          <p:nvPr>
            <p:ph type="sldNum" sz="quarter" idx="12"/>
          </p:nvPr>
        </p:nvSpPr>
        <p:spPr/>
        <p:txBody>
          <a:bodyPr/>
          <a:lstStyle/>
          <a:p>
            <a:fld id="{E33FE617-501C-4B2E-9B73-AECE04F61A83}" type="slidenum">
              <a:rPr lang="en-US" smtClean="0"/>
              <a:t>25</a:t>
            </a:fld>
            <a:endParaRPr lang="en-US" dirty="0"/>
          </a:p>
        </p:txBody>
      </p:sp>
    </p:spTree>
    <p:extLst>
      <p:ext uri="{BB962C8B-B14F-4D97-AF65-F5344CB8AC3E}">
        <p14:creationId xmlns:p14="http://schemas.microsoft.com/office/powerpoint/2010/main" val="2595687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9352A-FA5F-2E30-9BC5-2C6E4F2F3869}"/>
              </a:ext>
            </a:extLst>
          </p:cNvPr>
          <p:cNvSpPr>
            <a:spLocks noGrp="1"/>
          </p:cNvSpPr>
          <p:nvPr>
            <p:ph type="title"/>
          </p:nvPr>
        </p:nvSpPr>
        <p:spPr>
          <a:xfrm>
            <a:off x="677333" y="609600"/>
            <a:ext cx="9321799" cy="711200"/>
          </a:xfrm>
        </p:spPr>
        <p:txBody>
          <a:bodyPr/>
          <a:lstStyle/>
          <a:p>
            <a:r>
              <a:rPr lang="en-US" dirty="0"/>
              <a:t>Interested in more training opportunities?</a:t>
            </a:r>
          </a:p>
        </p:txBody>
      </p:sp>
      <p:sp>
        <p:nvSpPr>
          <p:cNvPr id="3" name="Content Placeholder 2">
            <a:extLst>
              <a:ext uri="{FF2B5EF4-FFF2-40B4-BE49-F238E27FC236}">
                <a16:creationId xmlns:a16="http://schemas.microsoft.com/office/drawing/2014/main" id="{9E337920-919C-D15B-4B50-05EBCA21B616}"/>
              </a:ext>
            </a:extLst>
          </p:cNvPr>
          <p:cNvSpPr>
            <a:spLocks noGrp="1"/>
          </p:cNvSpPr>
          <p:nvPr>
            <p:ph idx="1"/>
          </p:nvPr>
        </p:nvSpPr>
        <p:spPr>
          <a:xfrm>
            <a:off x="677334" y="1701801"/>
            <a:ext cx="8596668" cy="4339562"/>
          </a:xfrm>
        </p:spPr>
        <p:txBody>
          <a:bodyPr/>
          <a:lstStyle/>
          <a:p>
            <a:r>
              <a:rPr lang="en-US" sz="2400" dirty="0">
                <a:solidFill>
                  <a:schemeClr val="tx1"/>
                </a:solidFill>
              </a:rPr>
              <a:t>Contact us. We would love to hear from you!</a:t>
            </a:r>
          </a:p>
          <a:p>
            <a:r>
              <a:rPr lang="en-US" sz="2400" dirty="0">
                <a:solidFill>
                  <a:schemeClr val="tx1"/>
                </a:solidFill>
              </a:rPr>
              <a:t>Please reach out through one of the following methods:</a:t>
            </a:r>
          </a:p>
          <a:p>
            <a:pPr lvl="1"/>
            <a:r>
              <a:rPr lang="en-US" sz="2000" dirty="0"/>
              <a:t>(850)566-1235</a:t>
            </a:r>
          </a:p>
          <a:p>
            <a:pPr lvl="1"/>
            <a:r>
              <a:rPr lang="en-US" sz="2000" dirty="0"/>
              <a:t>Email: </a:t>
            </a:r>
            <a:r>
              <a:rPr lang="en-US" sz="2000" dirty="0" err="1"/>
              <a:t>contact@soar.llc</a:t>
            </a:r>
            <a:endParaRPr lang="en-US" sz="2000" dirty="0"/>
          </a:p>
          <a:p>
            <a:pPr lvl="1"/>
            <a:r>
              <a:rPr lang="en-US" sz="2000" dirty="0" err="1"/>
              <a:t>joanne@soar.llc</a:t>
            </a:r>
            <a:endParaRPr lang="en-US" sz="2000" dirty="0"/>
          </a:p>
          <a:p>
            <a:pPr lvl="1"/>
            <a:r>
              <a:rPr lang="en-US" sz="2000" dirty="0">
                <a:hlinkClick r:id="rId2"/>
              </a:rPr>
              <a:t>www.soar.llc</a:t>
            </a:r>
            <a:endParaRPr lang="en-US" sz="2000" dirty="0"/>
          </a:p>
          <a:p>
            <a:pPr lvl="1"/>
            <a:r>
              <a:rPr lang="en-US" sz="2000" dirty="0"/>
              <a:t>850-566-1235</a:t>
            </a:r>
          </a:p>
          <a:p>
            <a:endParaRPr lang="en-US" dirty="0"/>
          </a:p>
        </p:txBody>
      </p:sp>
      <p:sp>
        <p:nvSpPr>
          <p:cNvPr id="4" name="Slide Number Placeholder 3">
            <a:extLst>
              <a:ext uri="{FF2B5EF4-FFF2-40B4-BE49-F238E27FC236}">
                <a16:creationId xmlns:a16="http://schemas.microsoft.com/office/drawing/2014/main" id="{40A0B47A-9974-A62B-B0AD-6E0C6D859CE0}"/>
              </a:ext>
            </a:extLst>
          </p:cNvPr>
          <p:cNvSpPr>
            <a:spLocks noGrp="1"/>
          </p:cNvSpPr>
          <p:nvPr>
            <p:ph type="sldNum" sz="quarter" idx="12"/>
          </p:nvPr>
        </p:nvSpPr>
        <p:spPr/>
        <p:txBody>
          <a:bodyPr/>
          <a:lstStyle/>
          <a:p>
            <a:fld id="{E33FE617-501C-4B2E-9B73-AECE04F61A83}" type="slidenum">
              <a:rPr lang="en-US" smtClean="0"/>
              <a:pPr/>
              <a:t>26</a:t>
            </a:fld>
            <a:endParaRPr lang="en-US" dirty="0"/>
          </a:p>
        </p:txBody>
      </p:sp>
    </p:spTree>
    <p:extLst>
      <p:ext uri="{BB962C8B-B14F-4D97-AF65-F5344CB8AC3E}">
        <p14:creationId xmlns:p14="http://schemas.microsoft.com/office/powerpoint/2010/main" val="1082293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B5EB89-4DFE-4015-5F1D-FD838043F90C}"/>
              </a:ext>
            </a:extLst>
          </p:cNvPr>
          <p:cNvSpPr>
            <a:spLocks noGrp="1"/>
          </p:cNvSpPr>
          <p:nvPr>
            <p:ph type="title"/>
          </p:nvPr>
        </p:nvSpPr>
        <p:spPr>
          <a:xfrm>
            <a:off x="677334" y="475061"/>
            <a:ext cx="8596668" cy="1320800"/>
          </a:xfrm>
        </p:spPr>
        <p:txBody>
          <a:bodyPr/>
          <a:lstStyle/>
          <a:p>
            <a:r>
              <a:rPr lang="en-US" dirty="0"/>
              <a:t>Let’s Get Tactical:</a:t>
            </a:r>
            <a:br>
              <a:rPr lang="en-US" dirty="0"/>
            </a:br>
            <a:r>
              <a:rPr lang="en-US" dirty="0"/>
              <a:t>The 7 Habits in Summary</a:t>
            </a:r>
          </a:p>
        </p:txBody>
      </p:sp>
      <p:sp>
        <p:nvSpPr>
          <p:cNvPr id="5" name="Content Placeholder 4">
            <a:extLst>
              <a:ext uri="{FF2B5EF4-FFF2-40B4-BE49-F238E27FC236}">
                <a16:creationId xmlns:a16="http://schemas.microsoft.com/office/drawing/2014/main" id="{53DA5948-0066-BFD8-CD28-B7FE8D84530C}"/>
              </a:ext>
            </a:extLst>
          </p:cNvPr>
          <p:cNvSpPr>
            <a:spLocks noGrp="1"/>
          </p:cNvSpPr>
          <p:nvPr>
            <p:ph idx="1"/>
          </p:nvPr>
        </p:nvSpPr>
        <p:spPr>
          <a:xfrm>
            <a:off x="677334" y="1898120"/>
            <a:ext cx="4196355" cy="3880773"/>
          </a:xfrm>
        </p:spPr>
        <p:txBody>
          <a:bodyPr>
            <a:normAutofit/>
          </a:bodyPr>
          <a:lstStyle/>
          <a:p>
            <a:r>
              <a:rPr lang="en-US" b="1" dirty="0"/>
              <a:t>Habit 1</a:t>
            </a:r>
            <a:r>
              <a:rPr lang="en-US" dirty="0"/>
              <a:t>: Be Proactive</a:t>
            </a:r>
          </a:p>
          <a:p>
            <a:r>
              <a:rPr lang="en-US" b="1" dirty="0"/>
              <a:t>Habit 2</a:t>
            </a:r>
            <a:r>
              <a:rPr lang="en-US" dirty="0"/>
              <a:t>: Begin with the End in Mind</a:t>
            </a:r>
          </a:p>
          <a:p>
            <a:r>
              <a:rPr lang="en-US" b="1" dirty="0"/>
              <a:t>Habit 3</a:t>
            </a:r>
            <a:r>
              <a:rPr lang="en-US" dirty="0"/>
              <a:t>: Put First Things First</a:t>
            </a:r>
          </a:p>
          <a:p>
            <a:endParaRPr lang="en-US" dirty="0"/>
          </a:p>
          <a:p>
            <a:r>
              <a:rPr lang="en-US" b="1" dirty="0"/>
              <a:t>Habit 4</a:t>
            </a:r>
            <a:r>
              <a:rPr lang="en-US" dirty="0"/>
              <a:t>: Think Win/Win</a:t>
            </a:r>
          </a:p>
          <a:p>
            <a:pPr defTabSz="655638"/>
            <a:r>
              <a:rPr lang="en-US" b="1" dirty="0"/>
              <a:t>Habit 5</a:t>
            </a:r>
            <a:r>
              <a:rPr lang="en-US" dirty="0"/>
              <a:t>: Seek First to Understand, Then to be Understood</a:t>
            </a:r>
          </a:p>
          <a:p>
            <a:r>
              <a:rPr lang="en-US" b="1" dirty="0"/>
              <a:t>Habit 6</a:t>
            </a:r>
            <a:r>
              <a:rPr lang="en-US" dirty="0"/>
              <a:t>: Synergize</a:t>
            </a:r>
          </a:p>
          <a:p>
            <a:endParaRPr lang="en-US" dirty="0"/>
          </a:p>
          <a:p>
            <a:r>
              <a:rPr lang="en-US" b="1" dirty="0"/>
              <a:t>Habit 7</a:t>
            </a:r>
            <a:r>
              <a:rPr lang="en-US" dirty="0"/>
              <a:t>: Renewal</a:t>
            </a:r>
          </a:p>
          <a:p>
            <a:endParaRPr lang="en-US" dirty="0"/>
          </a:p>
        </p:txBody>
      </p:sp>
      <p:sp>
        <p:nvSpPr>
          <p:cNvPr id="2" name="Right Brace 1">
            <a:extLst>
              <a:ext uri="{FF2B5EF4-FFF2-40B4-BE49-F238E27FC236}">
                <a16:creationId xmlns:a16="http://schemas.microsoft.com/office/drawing/2014/main" id="{A905CAE1-0E3A-2F5B-CC6D-998A59AD36E4}"/>
              </a:ext>
            </a:extLst>
          </p:cNvPr>
          <p:cNvSpPr/>
          <p:nvPr/>
        </p:nvSpPr>
        <p:spPr>
          <a:xfrm>
            <a:off x="4542619" y="1974320"/>
            <a:ext cx="687629" cy="105205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Right Brace 2">
            <a:extLst>
              <a:ext uri="{FF2B5EF4-FFF2-40B4-BE49-F238E27FC236}">
                <a16:creationId xmlns:a16="http://schemas.microsoft.com/office/drawing/2014/main" id="{C851943D-DE26-9237-7C65-31C64EE18308}"/>
              </a:ext>
            </a:extLst>
          </p:cNvPr>
          <p:cNvSpPr/>
          <p:nvPr/>
        </p:nvSpPr>
        <p:spPr>
          <a:xfrm>
            <a:off x="4542619" y="3657104"/>
            <a:ext cx="687629" cy="122138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ight Brace 5">
            <a:extLst>
              <a:ext uri="{FF2B5EF4-FFF2-40B4-BE49-F238E27FC236}">
                <a16:creationId xmlns:a16="http://schemas.microsoft.com/office/drawing/2014/main" id="{7303AD14-DE2F-74B7-F62D-7D8E7B3CEBDE}"/>
              </a:ext>
            </a:extLst>
          </p:cNvPr>
          <p:cNvSpPr/>
          <p:nvPr/>
        </p:nvSpPr>
        <p:spPr>
          <a:xfrm>
            <a:off x="4542619" y="5177039"/>
            <a:ext cx="687629" cy="105205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E01C7F1C-96CC-73E3-CF2B-BBAA07298B7E}"/>
              </a:ext>
            </a:extLst>
          </p:cNvPr>
          <p:cNvSpPr txBox="1"/>
          <p:nvPr/>
        </p:nvSpPr>
        <p:spPr>
          <a:xfrm>
            <a:off x="5494506" y="2038682"/>
            <a:ext cx="4196355" cy="923330"/>
          </a:xfrm>
          <a:prstGeom prst="rect">
            <a:avLst/>
          </a:prstGeom>
          <a:noFill/>
        </p:spPr>
        <p:txBody>
          <a:bodyPr wrap="square" rtlCol="0">
            <a:spAutoFit/>
          </a:bodyPr>
          <a:lstStyle/>
          <a:p>
            <a:r>
              <a:rPr lang="en-US" b="1" dirty="0"/>
              <a:t>Private Victories</a:t>
            </a:r>
          </a:p>
          <a:p>
            <a:r>
              <a:rPr lang="en-US" dirty="0"/>
              <a:t>These habits are personal and only you can see them. </a:t>
            </a:r>
          </a:p>
        </p:txBody>
      </p:sp>
      <p:sp>
        <p:nvSpPr>
          <p:cNvPr id="10" name="TextBox 9">
            <a:extLst>
              <a:ext uri="{FF2B5EF4-FFF2-40B4-BE49-F238E27FC236}">
                <a16:creationId xmlns:a16="http://schemas.microsoft.com/office/drawing/2014/main" id="{8BB6F737-0893-D982-BB94-915865BAC47C}"/>
              </a:ext>
            </a:extLst>
          </p:cNvPr>
          <p:cNvSpPr txBox="1"/>
          <p:nvPr/>
        </p:nvSpPr>
        <p:spPr>
          <a:xfrm>
            <a:off x="5494507" y="3806132"/>
            <a:ext cx="4196355" cy="923330"/>
          </a:xfrm>
          <a:prstGeom prst="rect">
            <a:avLst/>
          </a:prstGeom>
          <a:noFill/>
        </p:spPr>
        <p:txBody>
          <a:bodyPr wrap="square" rtlCol="0">
            <a:spAutoFit/>
          </a:bodyPr>
          <a:lstStyle/>
          <a:p>
            <a:r>
              <a:rPr lang="en-US" b="1" dirty="0"/>
              <a:t>Public Victories</a:t>
            </a:r>
          </a:p>
          <a:p>
            <a:r>
              <a:rPr lang="en-US" dirty="0"/>
              <a:t>These are habits are on display for all to see. </a:t>
            </a:r>
          </a:p>
        </p:txBody>
      </p:sp>
      <p:sp>
        <p:nvSpPr>
          <p:cNvPr id="11" name="TextBox 10">
            <a:extLst>
              <a:ext uri="{FF2B5EF4-FFF2-40B4-BE49-F238E27FC236}">
                <a16:creationId xmlns:a16="http://schemas.microsoft.com/office/drawing/2014/main" id="{D3DA1252-AD84-A9DF-8889-CF7DCCF069C9}"/>
              </a:ext>
            </a:extLst>
          </p:cNvPr>
          <p:cNvSpPr txBox="1"/>
          <p:nvPr/>
        </p:nvSpPr>
        <p:spPr>
          <a:xfrm>
            <a:off x="5494506" y="5241401"/>
            <a:ext cx="4196355" cy="646331"/>
          </a:xfrm>
          <a:prstGeom prst="rect">
            <a:avLst/>
          </a:prstGeom>
          <a:noFill/>
        </p:spPr>
        <p:txBody>
          <a:bodyPr wrap="square" rtlCol="0">
            <a:spAutoFit/>
          </a:bodyPr>
          <a:lstStyle/>
          <a:p>
            <a:r>
              <a:rPr lang="en-US" b="1" dirty="0"/>
              <a:t>Renewal</a:t>
            </a:r>
          </a:p>
          <a:p>
            <a:r>
              <a:rPr lang="en-US" dirty="0"/>
              <a:t>These are habits are interdependent</a:t>
            </a:r>
          </a:p>
        </p:txBody>
      </p:sp>
      <p:sp>
        <p:nvSpPr>
          <p:cNvPr id="16" name="Slide Number Placeholder 15">
            <a:extLst>
              <a:ext uri="{FF2B5EF4-FFF2-40B4-BE49-F238E27FC236}">
                <a16:creationId xmlns:a16="http://schemas.microsoft.com/office/drawing/2014/main" id="{DC3F7CDE-C6D6-8889-B577-033406DA16E6}"/>
              </a:ext>
            </a:extLst>
          </p:cNvPr>
          <p:cNvSpPr>
            <a:spLocks noGrp="1"/>
          </p:cNvSpPr>
          <p:nvPr>
            <p:ph type="sldNum" sz="quarter" idx="12"/>
          </p:nvPr>
        </p:nvSpPr>
        <p:spPr/>
        <p:txBody>
          <a:bodyPr/>
          <a:lstStyle/>
          <a:p>
            <a:fld id="{E33FE617-501C-4B2E-9B73-AECE04F61A83}" type="slidenum">
              <a:rPr lang="en-US" smtClean="0"/>
              <a:t>3</a:t>
            </a:fld>
            <a:endParaRPr lang="en-US" dirty="0"/>
          </a:p>
        </p:txBody>
      </p:sp>
    </p:spTree>
    <p:extLst>
      <p:ext uri="{BB962C8B-B14F-4D97-AF65-F5344CB8AC3E}">
        <p14:creationId xmlns:p14="http://schemas.microsoft.com/office/powerpoint/2010/main" val="1293044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F3C7CD-B710-1212-39DC-43E4DDA24EDC}"/>
              </a:ext>
            </a:extLst>
          </p:cNvPr>
          <p:cNvPicPr>
            <a:picLocks noChangeAspect="1"/>
          </p:cNvPicPr>
          <p:nvPr/>
        </p:nvPicPr>
        <p:blipFill>
          <a:blip r:embed="rId2"/>
          <a:stretch>
            <a:fillRect/>
          </a:stretch>
        </p:blipFill>
        <p:spPr>
          <a:xfrm>
            <a:off x="1082650" y="999452"/>
            <a:ext cx="3095357" cy="4408048"/>
          </a:xfrm>
          <a:prstGeom prst="rect">
            <a:avLst/>
          </a:prstGeom>
        </p:spPr>
      </p:pic>
      <p:sp>
        <p:nvSpPr>
          <p:cNvPr id="7" name="TextBox 6">
            <a:extLst>
              <a:ext uri="{FF2B5EF4-FFF2-40B4-BE49-F238E27FC236}">
                <a16:creationId xmlns:a16="http://schemas.microsoft.com/office/drawing/2014/main" id="{92F89965-750D-9F26-1699-195E0C8B4918}"/>
              </a:ext>
            </a:extLst>
          </p:cNvPr>
          <p:cNvSpPr txBox="1"/>
          <p:nvPr/>
        </p:nvSpPr>
        <p:spPr>
          <a:xfrm>
            <a:off x="5405934" y="1697298"/>
            <a:ext cx="3584448" cy="2308324"/>
          </a:xfrm>
          <a:prstGeom prst="rect">
            <a:avLst/>
          </a:prstGeom>
          <a:noFill/>
        </p:spPr>
        <p:txBody>
          <a:bodyPr wrap="square">
            <a:spAutoFit/>
          </a:bodyPr>
          <a:lstStyle/>
          <a:p>
            <a:r>
              <a:rPr lang="en-US" b="0" i="0" dirty="0">
                <a:solidFill>
                  <a:srgbClr val="363737"/>
                </a:solidFill>
                <a:effectLst/>
                <a:latin typeface="Spectral"/>
              </a:rPr>
              <a:t>The </a:t>
            </a:r>
            <a:r>
              <a:rPr lang="en-US" b="1" i="0" dirty="0">
                <a:solidFill>
                  <a:srgbClr val="363737"/>
                </a:solidFill>
                <a:effectLst/>
                <a:latin typeface="Spectral"/>
              </a:rPr>
              <a:t>Old Woman Young Woman Illusion</a:t>
            </a:r>
            <a:r>
              <a:rPr lang="en-US" b="0" i="0" dirty="0">
                <a:solidFill>
                  <a:srgbClr val="363737"/>
                </a:solidFill>
                <a:effectLst/>
                <a:latin typeface="Spectral"/>
              </a:rPr>
              <a:t> is a perceptual phenomenon that has fascinated people for generations. It’s a classic optical illusion that, depending on your perspective, reveals either the image of a young woman or an elderly woman.</a:t>
            </a:r>
            <a:endParaRPr lang="en-US" dirty="0"/>
          </a:p>
        </p:txBody>
      </p:sp>
      <p:sp>
        <p:nvSpPr>
          <p:cNvPr id="10" name="Slide Number Placeholder 9">
            <a:extLst>
              <a:ext uri="{FF2B5EF4-FFF2-40B4-BE49-F238E27FC236}">
                <a16:creationId xmlns:a16="http://schemas.microsoft.com/office/drawing/2014/main" id="{57C32732-B009-8A58-200E-91727B13A368}"/>
              </a:ext>
            </a:extLst>
          </p:cNvPr>
          <p:cNvSpPr>
            <a:spLocks noGrp="1"/>
          </p:cNvSpPr>
          <p:nvPr>
            <p:ph type="sldNum" sz="quarter" idx="12"/>
          </p:nvPr>
        </p:nvSpPr>
        <p:spPr/>
        <p:txBody>
          <a:bodyPr/>
          <a:lstStyle/>
          <a:p>
            <a:fld id="{E33FE617-501C-4B2E-9B73-AECE04F61A83}" type="slidenum">
              <a:rPr lang="en-US" smtClean="0"/>
              <a:t>4</a:t>
            </a:fld>
            <a:endParaRPr lang="en-US" dirty="0"/>
          </a:p>
        </p:txBody>
      </p:sp>
    </p:spTree>
    <p:extLst>
      <p:ext uri="{BB962C8B-B14F-4D97-AF65-F5344CB8AC3E}">
        <p14:creationId xmlns:p14="http://schemas.microsoft.com/office/powerpoint/2010/main" val="2708364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64A3219-FDF9-60A3-5011-25EB80E3F6AD}"/>
              </a:ext>
            </a:extLst>
          </p:cNvPr>
          <p:cNvSpPr>
            <a:spLocks noGrp="1"/>
          </p:cNvSpPr>
          <p:nvPr>
            <p:ph type="sldNum" sz="quarter" idx="12"/>
          </p:nvPr>
        </p:nvSpPr>
        <p:spPr/>
        <p:txBody>
          <a:bodyPr/>
          <a:lstStyle/>
          <a:p>
            <a:fld id="{E33FE617-501C-4B2E-9B73-AECE04F61A83}" type="slidenum">
              <a:rPr lang="en-US" smtClean="0"/>
              <a:pPr/>
              <a:t>5</a:t>
            </a:fld>
            <a:endParaRPr lang="en-US" dirty="0"/>
          </a:p>
        </p:txBody>
      </p:sp>
      <p:pic>
        <p:nvPicPr>
          <p:cNvPr id="5" name="Picture 4" descr="A diagram of a tree&#10;&#10;Description automatically generated">
            <a:extLst>
              <a:ext uri="{FF2B5EF4-FFF2-40B4-BE49-F238E27FC236}">
                <a16:creationId xmlns:a16="http://schemas.microsoft.com/office/drawing/2014/main" id="{0E5D4200-7129-C2E4-F4B1-0522B92DEC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7606" y="0"/>
            <a:ext cx="5036788" cy="6858000"/>
          </a:xfrm>
          <a:prstGeom prst="rect">
            <a:avLst/>
          </a:prstGeom>
        </p:spPr>
      </p:pic>
    </p:spTree>
    <p:extLst>
      <p:ext uri="{BB962C8B-B14F-4D97-AF65-F5344CB8AC3E}">
        <p14:creationId xmlns:p14="http://schemas.microsoft.com/office/powerpoint/2010/main" val="4288802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14E1C-B736-5F07-444E-3F9B6A69E8A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06F00F0-BD37-9898-761B-F988D40F3522}"/>
              </a:ext>
            </a:extLst>
          </p:cNvPr>
          <p:cNvSpPr>
            <a:spLocks noGrp="1"/>
          </p:cNvSpPr>
          <p:nvPr>
            <p:ph type="title"/>
          </p:nvPr>
        </p:nvSpPr>
        <p:spPr/>
        <p:txBody>
          <a:bodyPr/>
          <a:lstStyle/>
          <a:p>
            <a:r>
              <a:rPr lang="en-US" dirty="0"/>
              <a:t>Inside – Out</a:t>
            </a:r>
          </a:p>
        </p:txBody>
      </p:sp>
      <p:sp>
        <p:nvSpPr>
          <p:cNvPr id="5" name="Content Placeholder 4">
            <a:extLst>
              <a:ext uri="{FF2B5EF4-FFF2-40B4-BE49-F238E27FC236}">
                <a16:creationId xmlns:a16="http://schemas.microsoft.com/office/drawing/2014/main" id="{1435DC6F-4F18-A764-EA9E-70F020235FBE}"/>
              </a:ext>
            </a:extLst>
          </p:cNvPr>
          <p:cNvSpPr>
            <a:spLocks noGrp="1"/>
          </p:cNvSpPr>
          <p:nvPr>
            <p:ph idx="1"/>
          </p:nvPr>
        </p:nvSpPr>
        <p:spPr/>
        <p:txBody>
          <a:bodyPr/>
          <a:lstStyle/>
          <a:p>
            <a:r>
              <a:rPr lang="en-US" dirty="0"/>
              <a:t>Starts with you</a:t>
            </a:r>
          </a:p>
          <a:p>
            <a:r>
              <a:rPr lang="en-US" dirty="0"/>
              <a:t>Principles are natural law like honesty, fairness, respect, integrity, etc.</a:t>
            </a:r>
          </a:p>
          <a:p>
            <a:r>
              <a:rPr lang="en-US" dirty="0"/>
              <a:t>P/PC Balance</a:t>
            </a:r>
          </a:p>
          <a:p>
            <a:pPr lvl="1"/>
            <a:r>
              <a:rPr lang="en-US" dirty="0"/>
              <a:t>P – Production of desired result</a:t>
            </a:r>
          </a:p>
          <a:p>
            <a:pPr lvl="1"/>
            <a:r>
              <a:rPr lang="en-US" dirty="0"/>
              <a:t>PC – Production Capability, the ability to continue to produce</a:t>
            </a:r>
          </a:p>
          <a:p>
            <a:r>
              <a:rPr lang="en-US" dirty="0"/>
              <a:t>Paradigm shifts: changing the lens through which you view</a:t>
            </a:r>
          </a:p>
          <a:p>
            <a:endParaRPr lang="en-US" dirty="0"/>
          </a:p>
        </p:txBody>
      </p:sp>
      <p:pic>
        <p:nvPicPr>
          <p:cNvPr id="9" name="Picture 8" descr="A diagram of the habits&#10;&#10;Description automatically generated">
            <a:extLst>
              <a:ext uri="{FF2B5EF4-FFF2-40B4-BE49-F238E27FC236}">
                <a16:creationId xmlns:a16="http://schemas.microsoft.com/office/drawing/2014/main" id="{1E4CEFB7-7B99-7025-18F4-E4165A8C07A3}"/>
              </a:ext>
            </a:extLst>
          </p:cNvPr>
          <p:cNvPicPr>
            <a:picLocks noChangeAspect="1"/>
          </p:cNvPicPr>
          <p:nvPr/>
        </p:nvPicPr>
        <p:blipFill>
          <a:blip r:embed="rId2">
            <a:extLst>
              <a:ext uri="{28A0092B-C50C-407E-A947-70E740481C1C}">
                <a14:useLocalDpi xmlns:a14="http://schemas.microsoft.com/office/drawing/2010/main" val="0"/>
              </a:ext>
            </a:extLst>
          </a:blip>
          <a:srcRect l="28818" t="3883" r="28584" b="17401"/>
          <a:stretch/>
        </p:blipFill>
        <p:spPr>
          <a:xfrm>
            <a:off x="8719958" y="1714505"/>
            <a:ext cx="3040241" cy="2940042"/>
          </a:xfrm>
          <a:prstGeom prst="rect">
            <a:avLst/>
          </a:prstGeom>
          <a:ln>
            <a:solidFill>
              <a:schemeClr val="accent2">
                <a:lumMod val="75000"/>
              </a:schemeClr>
            </a:solidFill>
          </a:ln>
        </p:spPr>
      </p:pic>
      <p:sp>
        <p:nvSpPr>
          <p:cNvPr id="11" name="Slide Number Placeholder 10">
            <a:extLst>
              <a:ext uri="{FF2B5EF4-FFF2-40B4-BE49-F238E27FC236}">
                <a16:creationId xmlns:a16="http://schemas.microsoft.com/office/drawing/2014/main" id="{80909C45-5B33-B300-46FB-7346560EB7B7}"/>
              </a:ext>
            </a:extLst>
          </p:cNvPr>
          <p:cNvSpPr>
            <a:spLocks noGrp="1"/>
          </p:cNvSpPr>
          <p:nvPr>
            <p:ph type="sldNum" sz="quarter" idx="12"/>
          </p:nvPr>
        </p:nvSpPr>
        <p:spPr/>
        <p:txBody>
          <a:bodyPr/>
          <a:lstStyle/>
          <a:p>
            <a:fld id="{E33FE617-501C-4B2E-9B73-AECE04F61A83}" type="slidenum">
              <a:rPr lang="en-US" smtClean="0"/>
              <a:t>6</a:t>
            </a:fld>
            <a:endParaRPr lang="en-US" dirty="0"/>
          </a:p>
        </p:txBody>
      </p:sp>
    </p:spTree>
    <p:extLst>
      <p:ext uri="{BB962C8B-B14F-4D97-AF65-F5344CB8AC3E}">
        <p14:creationId xmlns:p14="http://schemas.microsoft.com/office/powerpoint/2010/main" val="1724634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7CB1B-9D34-FCC2-AE92-A2EFB18D8EA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922957-4D05-2A9D-994E-F58C808E068C}"/>
              </a:ext>
            </a:extLst>
          </p:cNvPr>
          <p:cNvSpPr>
            <a:spLocks noGrp="1"/>
          </p:cNvSpPr>
          <p:nvPr>
            <p:ph type="title"/>
          </p:nvPr>
        </p:nvSpPr>
        <p:spPr>
          <a:xfrm>
            <a:off x="677334" y="609600"/>
            <a:ext cx="10390564" cy="1320800"/>
          </a:xfrm>
        </p:spPr>
        <p:txBody>
          <a:bodyPr/>
          <a:lstStyle/>
          <a:p>
            <a:r>
              <a:rPr lang="en-US" dirty="0">
                <a:solidFill>
                  <a:schemeClr val="accent2">
                    <a:lumMod val="75000"/>
                  </a:schemeClr>
                </a:solidFill>
              </a:rPr>
              <a:t>What is a “Principle-Centered Leader”?</a:t>
            </a:r>
          </a:p>
        </p:txBody>
      </p:sp>
      <p:sp>
        <p:nvSpPr>
          <p:cNvPr id="5" name="Content Placeholder 4">
            <a:extLst>
              <a:ext uri="{FF2B5EF4-FFF2-40B4-BE49-F238E27FC236}">
                <a16:creationId xmlns:a16="http://schemas.microsoft.com/office/drawing/2014/main" id="{02C974C7-78D8-5AD5-5967-A09233A196C5}"/>
              </a:ext>
            </a:extLst>
          </p:cNvPr>
          <p:cNvSpPr>
            <a:spLocks noGrp="1"/>
          </p:cNvSpPr>
          <p:nvPr>
            <p:ph idx="1"/>
          </p:nvPr>
        </p:nvSpPr>
        <p:spPr>
          <a:xfrm>
            <a:off x="677334" y="1466625"/>
            <a:ext cx="8596668" cy="3880773"/>
          </a:xfrm>
        </p:spPr>
        <p:txBody>
          <a:bodyPr>
            <a:normAutofit fontScale="92500" lnSpcReduction="20000"/>
          </a:bodyPr>
          <a:lstStyle/>
          <a:p>
            <a:endParaRPr lang="en-US" b="0" i="0" dirty="0">
              <a:solidFill>
                <a:srgbClr val="474747"/>
              </a:solidFill>
              <a:effectLst/>
              <a:latin typeface="Google Sans"/>
            </a:endParaRPr>
          </a:p>
          <a:p>
            <a:pPr marL="0" indent="0">
              <a:buNone/>
            </a:pPr>
            <a:r>
              <a:rPr lang="en-US" b="0" i="0" dirty="0">
                <a:solidFill>
                  <a:srgbClr val="474747"/>
                </a:solidFill>
                <a:effectLst/>
                <a:latin typeface="Google Sans"/>
              </a:rPr>
              <a:t>Principle-centered leadership is </a:t>
            </a:r>
            <a:r>
              <a:rPr lang="en-US" b="0" i="0" dirty="0">
                <a:solidFill>
                  <a:srgbClr val="040C28"/>
                </a:solidFill>
                <a:effectLst/>
                <a:latin typeface="Google Sans"/>
              </a:rPr>
              <a:t>practiced from the inside out and on four levels</a:t>
            </a:r>
            <a:r>
              <a:rPr lang="en-US" b="0" i="0" dirty="0">
                <a:solidFill>
                  <a:srgbClr val="474747"/>
                </a:solidFill>
                <a:effectLst/>
                <a:latin typeface="Google Sans"/>
              </a:rPr>
              <a:t>. We need to utilize the four principles (security, guidance, wisdom, power) along these four levels (personal, interpersonal, managerial, and organizational).</a:t>
            </a:r>
            <a:endParaRPr lang="en-US" dirty="0"/>
          </a:p>
          <a:p>
            <a:endParaRPr lang="en-US" dirty="0">
              <a:solidFill>
                <a:srgbClr val="474747"/>
              </a:solidFill>
              <a:latin typeface="Google Sans"/>
            </a:endParaRPr>
          </a:p>
          <a:p>
            <a:r>
              <a:rPr lang="en-US" b="0" i="0" dirty="0">
                <a:solidFill>
                  <a:srgbClr val="474747"/>
                </a:solidFill>
                <a:effectLst/>
                <a:latin typeface="Google Sans"/>
              </a:rPr>
              <a:t>In Principle-Centered Leadership, you may find answers to some of the problematic questions that arise at home and at work: </a:t>
            </a:r>
          </a:p>
          <a:p>
            <a:r>
              <a:rPr lang="en-US" b="0" i="0" dirty="0">
                <a:solidFill>
                  <a:srgbClr val="474747"/>
                </a:solidFill>
                <a:effectLst/>
                <a:latin typeface="Google Sans"/>
              </a:rPr>
              <a:t>How do we achieve and maintain a wise and renewing balance between work and family?</a:t>
            </a:r>
          </a:p>
          <a:p>
            <a:r>
              <a:rPr lang="en-US" b="0" i="0" dirty="0">
                <a:solidFill>
                  <a:srgbClr val="474747"/>
                </a:solidFill>
                <a:effectLst/>
                <a:latin typeface="Google Sans"/>
              </a:rPr>
              <a:t>How can we be empowered (and empower other people) with confidence and competence to solve problems and seize opportunities? </a:t>
            </a:r>
          </a:p>
          <a:p>
            <a:r>
              <a:rPr lang="en-US" b="0" i="0" dirty="0">
                <a:solidFill>
                  <a:srgbClr val="474747"/>
                </a:solidFill>
                <a:effectLst/>
                <a:latin typeface="Google Sans"/>
              </a:rPr>
              <a:t>How do we unleash the creativity, resourcefulness, talent, and energy of the vast majority of the present work force? </a:t>
            </a:r>
          </a:p>
          <a:p>
            <a:r>
              <a:rPr lang="en-US" b="0" i="0" dirty="0">
                <a:solidFill>
                  <a:srgbClr val="474747"/>
                </a:solidFill>
                <a:effectLst/>
                <a:latin typeface="Google Sans"/>
              </a:rPr>
              <a:t>How do we turn a mission statement into a constitution? </a:t>
            </a:r>
          </a:p>
        </p:txBody>
      </p:sp>
      <p:sp>
        <p:nvSpPr>
          <p:cNvPr id="11" name="Slide Number Placeholder 10">
            <a:extLst>
              <a:ext uri="{FF2B5EF4-FFF2-40B4-BE49-F238E27FC236}">
                <a16:creationId xmlns:a16="http://schemas.microsoft.com/office/drawing/2014/main" id="{1C604BE8-C49D-F413-000C-88B7416B43A4}"/>
              </a:ext>
            </a:extLst>
          </p:cNvPr>
          <p:cNvSpPr>
            <a:spLocks noGrp="1"/>
          </p:cNvSpPr>
          <p:nvPr>
            <p:ph type="sldNum" sz="quarter" idx="12"/>
          </p:nvPr>
        </p:nvSpPr>
        <p:spPr/>
        <p:txBody>
          <a:bodyPr/>
          <a:lstStyle/>
          <a:p>
            <a:fld id="{E33FE617-501C-4B2E-9B73-AECE04F61A83}" type="slidenum">
              <a:rPr lang="en-US" smtClean="0"/>
              <a:t>7</a:t>
            </a:fld>
            <a:endParaRPr lang="en-US" dirty="0"/>
          </a:p>
        </p:txBody>
      </p:sp>
      <p:graphicFrame>
        <p:nvGraphicFramePr>
          <p:cNvPr id="2" name="Diagram 1">
            <a:extLst>
              <a:ext uri="{FF2B5EF4-FFF2-40B4-BE49-F238E27FC236}">
                <a16:creationId xmlns:a16="http://schemas.microsoft.com/office/drawing/2014/main" id="{AD0F2E9E-75AC-E5DB-A4E0-9E7B35FF833B}"/>
              </a:ext>
            </a:extLst>
          </p:cNvPr>
          <p:cNvGraphicFramePr/>
          <p:nvPr>
            <p:extLst>
              <p:ext uri="{D42A27DB-BD31-4B8C-83A1-F6EECF244321}">
                <p14:modId xmlns:p14="http://schemas.microsoft.com/office/powerpoint/2010/main" val="3235134964"/>
              </p:ext>
            </p:extLst>
          </p:nvPr>
        </p:nvGraphicFramePr>
        <p:xfrm>
          <a:off x="6776354" y="4490356"/>
          <a:ext cx="1783442" cy="17296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782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157F7-30DA-F537-F3ED-DC37D9B860E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BF484A9-69C6-2DE1-72DF-BC7BBE5CFBC3}"/>
              </a:ext>
            </a:extLst>
          </p:cNvPr>
          <p:cNvSpPr>
            <a:spLocks noGrp="1"/>
          </p:cNvSpPr>
          <p:nvPr>
            <p:ph type="title"/>
          </p:nvPr>
        </p:nvSpPr>
        <p:spPr>
          <a:xfrm>
            <a:off x="89808" y="609600"/>
            <a:ext cx="11217728" cy="1320800"/>
          </a:xfrm>
        </p:spPr>
        <p:txBody>
          <a:bodyPr/>
          <a:lstStyle/>
          <a:p>
            <a:r>
              <a:rPr lang="en-US" dirty="0">
                <a:solidFill>
                  <a:schemeClr val="accent2">
                    <a:lumMod val="75000"/>
                  </a:schemeClr>
                </a:solidFill>
              </a:rPr>
              <a:t>Characteristics of a Principle-Centered Leaders</a:t>
            </a:r>
          </a:p>
        </p:txBody>
      </p:sp>
      <p:sp>
        <p:nvSpPr>
          <p:cNvPr id="5" name="Content Placeholder 4">
            <a:extLst>
              <a:ext uri="{FF2B5EF4-FFF2-40B4-BE49-F238E27FC236}">
                <a16:creationId xmlns:a16="http://schemas.microsoft.com/office/drawing/2014/main" id="{BD00708B-F00F-72E2-7623-7DA11D25215F}"/>
              </a:ext>
            </a:extLst>
          </p:cNvPr>
          <p:cNvSpPr>
            <a:spLocks noGrp="1"/>
          </p:cNvSpPr>
          <p:nvPr>
            <p:ph idx="1"/>
          </p:nvPr>
        </p:nvSpPr>
        <p:spPr/>
        <p:txBody>
          <a:bodyPr/>
          <a:lstStyle/>
          <a:p>
            <a:r>
              <a:rPr lang="en-US" dirty="0"/>
              <a:t>They are continually learning</a:t>
            </a:r>
          </a:p>
          <a:p>
            <a:r>
              <a:rPr lang="en-US" dirty="0"/>
              <a:t>They are service-oriented</a:t>
            </a:r>
          </a:p>
          <a:p>
            <a:r>
              <a:rPr lang="en-US" dirty="0"/>
              <a:t>They radiate positive energy</a:t>
            </a:r>
          </a:p>
          <a:p>
            <a:r>
              <a:rPr lang="en-US" dirty="0"/>
              <a:t>They believe in other people</a:t>
            </a:r>
          </a:p>
          <a:p>
            <a:r>
              <a:rPr lang="en-US" dirty="0"/>
              <a:t>They lead balanced lives</a:t>
            </a:r>
          </a:p>
          <a:p>
            <a:r>
              <a:rPr lang="en-US" dirty="0"/>
              <a:t>They see life as an adventure</a:t>
            </a:r>
          </a:p>
          <a:p>
            <a:r>
              <a:rPr lang="en-US" dirty="0"/>
              <a:t>They are synergistic</a:t>
            </a:r>
          </a:p>
          <a:p>
            <a:r>
              <a:rPr lang="en-US" dirty="0"/>
              <a:t>They exercise for self-renewal </a:t>
            </a:r>
          </a:p>
          <a:p>
            <a:endParaRPr lang="en-US" dirty="0"/>
          </a:p>
        </p:txBody>
      </p:sp>
      <p:sp>
        <p:nvSpPr>
          <p:cNvPr id="11" name="Slide Number Placeholder 10">
            <a:extLst>
              <a:ext uri="{FF2B5EF4-FFF2-40B4-BE49-F238E27FC236}">
                <a16:creationId xmlns:a16="http://schemas.microsoft.com/office/drawing/2014/main" id="{F27FD793-6E7F-8C77-8B53-E4020897201A}"/>
              </a:ext>
            </a:extLst>
          </p:cNvPr>
          <p:cNvSpPr>
            <a:spLocks noGrp="1"/>
          </p:cNvSpPr>
          <p:nvPr>
            <p:ph type="sldNum" sz="quarter" idx="12"/>
          </p:nvPr>
        </p:nvSpPr>
        <p:spPr/>
        <p:txBody>
          <a:bodyPr/>
          <a:lstStyle/>
          <a:p>
            <a:fld id="{E33FE617-501C-4B2E-9B73-AECE04F61A83}" type="slidenum">
              <a:rPr lang="en-US" smtClean="0"/>
              <a:t>8</a:t>
            </a:fld>
            <a:endParaRPr lang="en-US" dirty="0"/>
          </a:p>
        </p:txBody>
      </p:sp>
    </p:spTree>
    <p:extLst>
      <p:ext uri="{BB962C8B-B14F-4D97-AF65-F5344CB8AC3E}">
        <p14:creationId xmlns:p14="http://schemas.microsoft.com/office/powerpoint/2010/main" val="4115804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0D1E9-FC0E-E623-8199-F4FBCE992349}"/>
              </a:ext>
            </a:extLst>
          </p:cNvPr>
          <p:cNvSpPr>
            <a:spLocks noGrp="1"/>
          </p:cNvSpPr>
          <p:nvPr>
            <p:ph type="title"/>
          </p:nvPr>
        </p:nvSpPr>
        <p:spPr>
          <a:xfrm>
            <a:off x="358445" y="2774899"/>
            <a:ext cx="10043769" cy="1320800"/>
          </a:xfrm>
        </p:spPr>
        <p:txBody>
          <a:bodyPr>
            <a:noAutofit/>
          </a:bodyPr>
          <a:lstStyle/>
          <a:p>
            <a:r>
              <a:rPr lang="en-US" sz="3200" dirty="0"/>
              <a:t>A Brief Overview of the 7 Habits of Highly Effective People…</a:t>
            </a:r>
            <a:br>
              <a:rPr lang="en-US" sz="3200" dirty="0"/>
            </a:br>
            <a:br>
              <a:rPr lang="en-US" sz="3200" dirty="0"/>
            </a:br>
            <a:r>
              <a:rPr lang="en-US" sz="3200" dirty="0">
                <a:solidFill>
                  <a:schemeClr val="accent2">
                    <a:lumMod val="75000"/>
                  </a:schemeClr>
                </a:solidFill>
              </a:rPr>
              <a:t>…and Leadership Implications </a:t>
            </a:r>
          </a:p>
        </p:txBody>
      </p:sp>
      <p:sp>
        <p:nvSpPr>
          <p:cNvPr id="9" name="Slide Number Placeholder 8">
            <a:extLst>
              <a:ext uri="{FF2B5EF4-FFF2-40B4-BE49-F238E27FC236}">
                <a16:creationId xmlns:a16="http://schemas.microsoft.com/office/drawing/2014/main" id="{969A3CD0-0537-1577-192F-061AEC21D5C1}"/>
              </a:ext>
            </a:extLst>
          </p:cNvPr>
          <p:cNvSpPr>
            <a:spLocks noGrp="1"/>
          </p:cNvSpPr>
          <p:nvPr>
            <p:ph type="sldNum" sz="quarter" idx="12"/>
          </p:nvPr>
        </p:nvSpPr>
        <p:spPr/>
        <p:txBody>
          <a:bodyPr/>
          <a:lstStyle/>
          <a:p>
            <a:fld id="{E33FE617-501C-4B2E-9B73-AECE04F61A83}" type="slidenum">
              <a:rPr lang="en-US" smtClean="0"/>
              <a:t>9</a:t>
            </a:fld>
            <a:endParaRPr lang="en-US" dirty="0"/>
          </a:p>
        </p:txBody>
      </p:sp>
    </p:spTree>
    <p:extLst>
      <p:ext uri="{BB962C8B-B14F-4D97-AF65-F5344CB8AC3E}">
        <p14:creationId xmlns:p14="http://schemas.microsoft.com/office/powerpoint/2010/main" val="319357048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703</TotalTime>
  <Words>1731</Words>
  <Application>Microsoft Office PowerPoint</Application>
  <PresentationFormat>Widescreen</PresentationFormat>
  <Paragraphs>216</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Aptos</vt:lpstr>
      <vt:lpstr>Arial</vt:lpstr>
      <vt:lpstr>Google Sans</vt:lpstr>
      <vt:lpstr>Rand</vt:lpstr>
      <vt:lpstr>Spectral</vt:lpstr>
      <vt:lpstr>Trebuchet MS</vt:lpstr>
      <vt:lpstr>Wingdings 3</vt:lpstr>
      <vt:lpstr>Facet</vt:lpstr>
      <vt:lpstr>Success Strategies for Leaders based on Stephen Covey’s Book</vt:lpstr>
      <vt:lpstr>PowerPoint Presentation</vt:lpstr>
      <vt:lpstr>Let’s Get Tactical: The 7 Habits in Summary</vt:lpstr>
      <vt:lpstr>PowerPoint Presentation</vt:lpstr>
      <vt:lpstr>PowerPoint Presentation</vt:lpstr>
      <vt:lpstr>Inside – Out</vt:lpstr>
      <vt:lpstr>What is a “Principle-Centered Leader”?</vt:lpstr>
      <vt:lpstr>Characteristics of a Principle-Centered Leaders</vt:lpstr>
      <vt:lpstr>A Brief Overview of the 7 Habits of Highly Effective People…  …and Leadership Implications </vt:lpstr>
      <vt:lpstr>Habit 1: Be Proactive</vt:lpstr>
      <vt:lpstr>Habit 1: Be Proactive (cont’d) Control: Direct, Indirect, No Control</vt:lpstr>
      <vt:lpstr>Leaders!  Heed Habit 1 – Be Proactive</vt:lpstr>
      <vt:lpstr>Habit 2: Begin with the End in Mind</vt:lpstr>
      <vt:lpstr>Leaders!  Heed Habit 2 – Begin with the End in Mind</vt:lpstr>
      <vt:lpstr>Habit 3: Put First Things First</vt:lpstr>
      <vt:lpstr>Leaders!  Heed Habit 3 – Put First Things First</vt:lpstr>
      <vt:lpstr>Habit 4: Think Win - Win</vt:lpstr>
      <vt:lpstr>Leaders!  Heed Habit  4– Think Win/Win</vt:lpstr>
      <vt:lpstr>Habit 5: Seek First to Understand, Then to Be Understood</vt:lpstr>
      <vt:lpstr>Leaders!  Heed Habit 5– Seek First to Understand, Then be Understood</vt:lpstr>
      <vt:lpstr>Habit 6: Synergize</vt:lpstr>
      <vt:lpstr>Leaders!  Heed Habit 6– Synergize</vt:lpstr>
      <vt:lpstr>Habit 7: Sharpen the Saw</vt:lpstr>
      <vt:lpstr>Leaders!  Heed Habit 7– Sharpen the Saw</vt:lpstr>
      <vt:lpstr>Open Discussion </vt:lpstr>
      <vt:lpstr>Interested in more training opportunities?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Phillip Johnson</dc:creator>
  <cp:lastModifiedBy>Joanne Gallagher</cp:lastModifiedBy>
  <cp:revision>8</cp:revision>
  <cp:lastPrinted>2025-01-30T21:21:36Z</cp:lastPrinted>
  <dcterms:created xsi:type="dcterms:W3CDTF">2024-12-16T11:03:20Z</dcterms:created>
  <dcterms:modified xsi:type="dcterms:W3CDTF">2025-02-03T20:26:22Z</dcterms:modified>
</cp:coreProperties>
</file>